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8" r:id="rId4"/>
    <p:sldId id="269" r:id="rId5"/>
    <p:sldId id="270" r:id="rId6"/>
    <p:sldId id="271" r:id="rId7"/>
    <p:sldId id="272" r:id="rId8"/>
    <p:sldId id="273" r:id="rId9"/>
    <p:sldId id="274" r:id="rId10"/>
    <p:sldId id="275" r:id="rId11"/>
    <p:sldId id="276" r:id="rId12"/>
    <p:sldId id="27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136124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512310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11350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121834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CFA1F2-7A76-4B1F-A743-66A7DBFDD3C7}"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202182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8CFA1F2-7A76-4B1F-A743-66A7DBFDD3C7}"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2103680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8CFA1F2-7A76-4B1F-A743-66A7DBFDD3C7}" type="datetimeFigureOut">
              <a:rPr lang="en-GB" smtClean="0"/>
              <a:t>11/09/2023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4228434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8CFA1F2-7A76-4B1F-A743-66A7DBFDD3C7}" type="datetimeFigureOut">
              <a:rPr lang="en-GB" smtClean="0"/>
              <a:t>11/09/2023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612681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FA1F2-7A76-4B1F-A743-66A7DBFDD3C7}" type="datetimeFigureOut">
              <a:rPr lang="en-GB" smtClean="0"/>
              <a:t>11/09/2023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133729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CFA1F2-7A76-4B1F-A743-66A7DBFDD3C7}"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945037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CFA1F2-7A76-4B1F-A743-66A7DBFDD3C7}"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1776030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CFA1F2-7A76-4B1F-A743-66A7DBFDD3C7}" type="datetimeFigureOut">
              <a:rPr lang="en-GB" smtClean="0"/>
              <a:t>11/09/2023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5C558-AACC-4D84-B837-4BAF2769CA38}" type="slidenum">
              <a:rPr lang="en-GB" smtClean="0"/>
              <a:t>‹#›</a:t>
            </a:fld>
            <a:endParaRPr lang="en-GB"/>
          </a:p>
        </p:txBody>
      </p:sp>
    </p:spTree>
    <p:extLst>
      <p:ext uri="{BB962C8B-B14F-4D97-AF65-F5344CB8AC3E}">
        <p14:creationId xmlns:p14="http://schemas.microsoft.com/office/powerpoint/2010/main" val="3298861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5.png"/><Relationship Id="rId7"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image" Target="../media/image27.png"/><Relationship Id="rId4" Type="http://schemas.openxmlformats.org/officeDocument/2006/relationships/image" Target="../media/image6.png"/><Relationship Id="rId9" Type="http://schemas.openxmlformats.org/officeDocument/2006/relationships/image" Target="../media/image26.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hyperlink" Target="http://www.google.co.uk/url?sa=i&amp;rct=j&amp;q=soccer%20shooting&amp;source=images&amp;cd=&amp;cad=rja&amp;uact=8&amp;docid=LNKl76lG61XKLM&amp;tbnid=WJ5RHj0CxG7x7M:&amp;ved=0CAUQjRw&amp;url=http://www.soccer-fans-info.com/soccer-shooting.html&amp;ei=_KyyU53lAaS00wX5y4DIDg&amp;psig=AFQjCNHO4TFTFBEg7dY8j1eK25nbQx4LtA&amp;ust=1404305009588076" TargetMode="External"/><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hyperlink" Target="http://www.google.co.uk/url?sa=i&amp;rct=j&amp;q=soccer%20shooting&amp;source=images&amp;cd=&amp;cad=rja&amp;uact=8&amp;docid=LNKl76lG61XKLM&amp;tbnid=WJ5RHj0CxG7x7M:&amp;ved=0CAUQjRw&amp;url=http://www.soccer-fans-info.com/soccer-shooting.html&amp;ei=_KyyU53lAaS00wX5y4DIDg&amp;psig=AFQjCNHO4TFTFBEg7dY8j1eK25nbQx4LtA&amp;ust=1404305009588076" TargetMode="External"/><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20.png"/><Relationship Id="rId5" Type="http://schemas.openxmlformats.org/officeDocument/2006/relationships/hyperlink" Target="http://www.google.co.uk/url?sa=i&amp;rct=j&amp;q=soccer%20shooting&amp;source=images&amp;cd=&amp;cad=rja&amp;uact=8&amp;docid=LNKl76lG61XKLM&amp;tbnid=WJ5RHj0CxG7x7M:&amp;ved=0CAUQjRw&amp;url=http://www.soccer-fans-info.com/soccer-shooting.html&amp;ei=_KyyU53lAaS00wX5y4DIDg&amp;psig=AFQjCNHO4TFTFBEg7dY8j1eK25nbQx4LtA&amp;ust=1404305009588076" TargetMode="External"/><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www.google.co.uk/url?sa=i&amp;rct=j&amp;q=soccer%20shooting&amp;source=images&amp;cd=&amp;cad=rja&amp;uact=8&amp;docid=LNKl76lG61XKLM&amp;tbnid=WJ5RHj0CxG7x7M:&amp;ved=0CAUQjRw&amp;url=http://www.soccer-fans-info.com/soccer-shooting.html&amp;ei=_KyyU53lAaS00wX5y4DIDg&amp;psig=AFQjCNHO4TFTFBEg7dY8j1eK25nbQx4LtA&amp;ust=1404305009588076" TargetMode="External"/><Relationship Id="rId4" Type="http://schemas.openxmlformats.org/officeDocument/2006/relationships/image" Target="../media/image6.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cs typeface="+mn-cs"/>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1 – Can children use teaching points to pass effectively</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2 – Can children use knowledge of technique to </a:t>
            </a:r>
            <a:r>
              <a:rPr lang="en-GB" sz="1600" dirty="0">
                <a:latin typeface="Tw Cen MT Condensed" panose="020B0606020104020203" pitchFamily="34" charset="0"/>
              </a:rPr>
              <a:t>suggest ways for peer’s to improve</a:t>
            </a:r>
            <a:endParaRPr lang="en-GB" sz="1600" dirty="0">
              <a:latin typeface="Tw Cen MT Condensed" panose="020B0606020104020203" pitchFamily="34" charset="0"/>
              <a:cs typeface="+mn-cs"/>
            </a:endParaRPr>
          </a:p>
        </p:txBody>
      </p:sp>
      <p:sp>
        <p:nvSpPr>
          <p:cNvPr id="5"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6- Lesson 1  </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9"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0"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2"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p:cNvPicPr>
            <a:picLocks noChangeAspect="1" noChangeArrowheads="1"/>
          </p:cNvPicPr>
          <p:nvPr/>
        </p:nvPicPr>
        <p:blipFill>
          <a:blip r:embed="rId4">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Girl Kicking Soccer B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irl Soccer Playe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5"/>
          <p:cNvSpPr>
            <a:spLocks noChangeArrowheads="1"/>
          </p:cNvSpPr>
          <p:nvPr/>
        </p:nvSpPr>
        <p:spPr bwMode="auto">
          <a:xfrm>
            <a:off x="179388" y="2996952"/>
            <a:ext cx="8785225" cy="3739485"/>
          </a:xfrm>
          <a:prstGeom prst="rect">
            <a:avLst/>
          </a:prstGeom>
          <a:noFill/>
          <a:ln w="9525">
            <a:solidFill>
              <a:schemeClr val="tx1"/>
            </a:solidFill>
            <a:miter lim="800000"/>
            <a:headEnd/>
            <a:tailEnd/>
          </a:ln>
        </p:spPr>
        <p:txBody>
          <a:bodyPr>
            <a:spAutoFit/>
          </a:bodyPr>
          <a:lstStyle/>
          <a:p>
            <a:pPr>
              <a:defRPr/>
            </a:pPr>
            <a:r>
              <a:rPr lang="en-GB" sz="1500" u="sng" dirty="0">
                <a:latin typeface="Tw Cen MT Condensed" panose="020B0606020104020203" pitchFamily="34" charset="0"/>
              </a:rPr>
              <a:t>1.Warm-up – </a:t>
            </a:r>
            <a:r>
              <a:rPr lang="en-GB" sz="1500" dirty="0">
                <a:latin typeface="Tw Cen MT Condensed" panose="020B0606020104020203" pitchFamily="34" charset="0"/>
              </a:rPr>
              <a:t>Pupils start jogging around the playing area avoiding each other &amp; listening, when the teacher calls out “GOAL!” children must freeze like a statue and pretend to celebrate scoring a goal! STRETCH, then repeat.</a:t>
            </a:r>
            <a:endParaRPr lang="en-GB" sz="1500" b="1" i="1" u="sng" dirty="0">
              <a:latin typeface="Tw Cen MT Condensed" panose="020B0606020104020203" pitchFamily="34" charset="0"/>
            </a:endParaRPr>
          </a:p>
          <a:p>
            <a:pPr>
              <a:defRPr/>
            </a:pPr>
            <a:r>
              <a:rPr lang="en-GB" sz="1500" u="sng" dirty="0">
                <a:latin typeface="Tw Cen MT Condensed" panose="020B0606020104020203" pitchFamily="34" charset="0"/>
              </a:rPr>
              <a:t>2. Passing gates – </a:t>
            </a:r>
            <a:r>
              <a:rPr lang="en-GB" sz="1500" dirty="0">
                <a:latin typeface="Tw Cen MT Condensed" panose="020B0606020104020203" pitchFamily="34" charset="0"/>
              </a:rPr>
              <a:t>For this activity mark out a large square/rectangle. Within which lay out several passing gates with cones. Place these passing gates at three set distances apart. </a:t>
            </a:r>
            <a:r>
              <a:rPr lang="en-GB" sz="1500" dirty="0" err="1">
                <a:latin typeface="Tw Cen MT Condensed" panose="020B0606020104020203" pitchFamily="34" charset="0"/>
              </a:rPr>
              <a:t>I.e</a:t>
            </a:r>
            <a:r>
              <a:rPr lang="en-GB" sz="1500" dirty="0">
                <a:latin typeface="Tw Cen MT Condensed" panose="020B0606020104020203" pitchFamily="34" charset="0"/>
              </a:rPr>
              <a:t> Large gate = Red,  Medium gate = Blue, Small gate = Orange. In pairs the children must dribble around the space then pass to each other through the various gates. </a:t>
            </a:r>
            <a:r>
              <a:rPr lang="en-GB" sz="1500" b="1" i="1" u="sng" dirty="0">
                <a:latin typeface="Tw Cen MT Condensed" panose="020B0606020104020203" pitchFamily="34" charset="0"/>
              </a:rPr>
              <a:t>Group pairs by ability and differentiate by asking specific pairs (L/A) to only use ‘orange’. L/A to use all 3 colours. </a:t>
            </a:r>
            <a:r>
              <a:rPr lang="en-GB" sz="1500" b="1" dirty="0">
                <a:latin typeface="Tw Cen MT Condensed" panose="020B0606020104020203" pitchFamily="34" charset="0"/>
              </a:rPr>
              <a:t>PROGRESSION – </a:t>
            </a:r>
            <a:r>
              <a:rPr lang="en-GB" sz="1500" dirty="0">
                <a:latin typeface="Tw Cen MT Condensed" panose="020B0606020104020203" pitchFamily="34" charset="0"/>
              </a:rPr>
              <a:t>Set a time limit, how many gates can you pass through in 1 minute!? Go!!!!</a:t>
            </a:r>
          </a:p>
          <a:p>
            <a:pPr>
              <a:spcBef>
                <a:spcPct val="0"/>
              </a:spcBef>
            </a:pPr>
            <a:r>
              <a:rPr lang="en-GB" sz="1600" u="sng" dirty="0">
                <a:latin typeface="Tw Cen MT Condensed" panose="020B0606020104020203" pitchFamily="34" charset="0"/>
              </a:rPr>
              <a:t>3. Shooting (technique) – </a:t>
            </a:r>
            <a:r>
              <a:rPr lang="en-GB" sz="1600" dirty="0">
                <a:latin typeface="Tw Cen MT Condensed" panose="020B0606020104020203" pitchFamily="34" charset="0"/>
              </a:rPr>
              <a:t>Split class into groups of no more than 4</a:t>
            </a:r>
            <a:r>
              <a:rPr lang="en-GB" altLang="en-US" sz="1600" dirty="0">
                <a:latin typeface="Tw Cen MT Condensed" panose="020B0606020104020203" pitchFamily="34" charset="0"/>
              </a:rPr>
              <a:t>. Create targets against a wall/fence (see overleaf). Each target represents a number of points, every time it is a child’s turn – allow them to take 3 shots minimum! This will enable them to attempt to correct errors whilst the movement is still fresh in their muscle memory. </a:t>
            </a:r>
          </a:p>
          <a:p>
            <a:pPr>
              <a:spcBef>
                <a:spcPct val="0"/>
              </a:spcBef>
            </a:pPr>
            <a:r>
              <a:rPr lang="en-GB" altLang="en-US" sz="1600" b="1" i="1" u="sng" dirty="0">
                <a:latin typeface="Tw Cen MT Condensed" panose="020B0606020104020203" pitchFamily="34" charset="0"/>
              </a:rPr>
              <a:t>M/A further away, smaller targets – Use weaker foot. L/A close to target, large target.</a:t>
            </a:r>
            <a:endParaRPr lang="en-GB" sz="1600" dirty="0">
              <a:latin typeface="Tw Cen MT Condensed" panose="020B0606020104020203" pitchFamily="34" charset="0"/>
            </a:endParaRPr>
          </a:p>
          <a:p>
            <a:pPr>
              <a:defRPr/>
            </a:pPr>
            <a:r>
              <a:rPr lang="en-GB" sz="1500" u="sng" dirty="0">
                <a:latin typeface="Tw Cen MT Condensed" panose="020B0606020104020203" pitchFamily="34" charset="0"/>
              </a:rPr>
              <a:t>4. Overload! – </a:t>
            </a:r>
            <a:r>
              <a:rPr lang="en-GB" sz="1500" dirty="0">
                <a:latin typeface="Tw Cen MT Condensed" panose="020B0606020104020203" pitchFamily="34" charset="0"/>
              </a:rPr>
              <a:t>It’s now time for the children to put the skills they have been developing to the test! For Overload  the children will start to apply their skills in a scenario close to an actual game of Football. For Overload you’ll need to mark out a pitch, but you will only need one goal per pitch. Don’t worry if do not have goals cones will do just fine. The aim is simple, score a goal! </a:t>
            </a:r>
            <a:r>
              <a:rPr lang="en-GB" sz="1500" b="1" i="1" u="sng" dirty="0">
                <a:latin typeface="Tw Cen MT Condensed" panose="020B0606020104020203" pitchFamily="34" charset="0"/>
              </a:rPr>
              <a:t>To start with make sure each group has three attackers vs one defender, as the activity develops and the children progress this can be adapted to 2 vs 1 or even 2 vs 2 to really challenge the children.</a:t>
            </a:r>
            <a:endParaRPr lang="en-GB" sz="1500" u="sng" dirty="0">
              <a:latin typeface="Tw Cen MT Condensed" panose="020B0606020104020203" pitchFamily="34" charset="0"/>
            </a:endParaRPr>
          </a:p>
        </p:txBody>
      </p:sp>
      <p:sp>
        <p:nvSpPr>
          <p:cNvPr id="18"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a:spcBef>
                <a:spcPct val="20000"/>
              </a:spcBef>
              <a:defRPr/>
            </a:pPr>
            <a:r>
              <a:rPr lang="en-GB" sz="1400" dirty="0">
                <a:latin typeface="Tw Cen MT Condensed" panose="020B0606020104020203" pitchFamily="34" charset="0"/>
              </a:rPr>
              <a:t>Challenge 1 – Can children follow instructions &amp; select the correct teaching point when given 2 options? (</a:t>
            </a:r>
            <a:r>
              <a:rPr lang="en-GB" sz="1400" dirty="0" err="1">
                <a:latin typeface="Tw Cen MT Condensed" panose="020B0606020104020203" pitchFamily="34" charset="0"/>
              </a:rPr>
              <a:t>i.e</a:t>
            </a:r>
            <a:r>
              <a:rPr lang="en-GB" sz="1400" dirty="0">
                <a:latin typeface="Tw Cen MT Condensed" panose="020B0606020104020203" pitchFamily="34" charset="0"/>
              </a:rPr>
              <a:t> Heel or instep?) </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Can children use teaching points to pass with some consistent success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children use K+U of teaching points to help their peers improve?</a:t>
            </a:r>
            <a:endParaRPr lang="en-GB" sz="1400" b="1" dirty="0">
              <a:latin typeface="Tw Cen MT Condensed" panose="020B0606020104020203" pitchFamily="34" charset="0"/>
            </a:endParaRPr>
          </a:p>
        </p:txBody>
      </p:sp>
      <p:sp>
        <p:nvSpPr>
          <p:cNvPr id="19" name="AutoShape 2" descr="Image result for cartoon battleship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TextBox 13"/>
          <p:cNvSpPr txBox="1">
            <a:spLocks noChangeArrowheads="1"/>
          </p:cNvSpPr>
          <p:nvPr/>
        </p:nvSpPr>
        <p:spPr bwMode="auto">
          <a:xfrm>
            <a:off x="179388" y="2401724"/>
            <a:ext cx="8785225"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400" b="1" u="sng" dirty="0" err="1">
                <a:latin typeface="Tw Cen MT Condensed" pitchFamily="34" charset="0"/>
              </a:rPr>
              <a:t>SoW</a:t>
            </a:r>
            <a:r>
              <a:rPr lang="en-GB" altLang="en-US" sz="1400" b="1" u="sng" dirty="0">
                <a:latin typeface="Tw Cen MT Condensed" pitchFamily="34" charset="0"/>
              </a:rPr>
              <a:t> Milestone Focus: </a:t>
            </a:r>
            <a:r>
              <a:rPr lang="en-GB" altLang="en-US" sz="1400" dirty="0">
                <a:latin typeface="Tw Cen MT Condensed" panose="020B0606020104020203" pitchFamily="34" charset="0"/>
              </a:rPr>
              <a:t>4 (</a:t>
            </a:r>
            <a:r>
              <a:rPr lang="en-GB" altLang="en-US" sz="1400" dirty="0">
                <a:latin typeface="Tw Cen MT Condensed" panose="020B0606020104020203" pitchFamily="34" charset="0"/>
                <a:cs typeface="Narkisim" panose="020E0502050101010101" pitchFamily="34" charset="-79"/>
              </a:rPr>
              <a:t>Display an understanding of fair play, working well with others and leading a medium sized group). 5 (Field, defend and attack tactically by anticipating the direction of play). 6 (Utilise new skills in competitive situations, as an individual or part of a team).</a:t>
            </a:r>
          </a:p>
        </p:txBody>
      </p:sp>
    </p:spTree>
    <p:extLst>
      <p:ext uri="{BB962C8B-B14F-4D97-AF65-F5344CB8AC3E}">
        <p14:creationId xmlns:p14="http://schemas.microsoft.com/office/powerpoint/2010/main" val="4240512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6- Lesson 5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Girl Kicking Soccer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Girl Soccer Pla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69"/>
          <p:cNvSpPr txBox="1">
            <a:spLocks noChangeArrowheads="1"/>
          </p:cNvSpPr>
          <p:nvPr/>
        </p:nvSpPr>
        <p:spPr bwMode="auto">
          <a:xfrm>
            <a:off x="179512" y="4725144"/>
            <a:ext cx="8785101"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4. Conditioned Games!</a:t>
            </a:r>
          </a:p>
          <a:p>
            <a:pPr eaLnBrk="1" hangingPunct="1">
              <a:spcBef>
                <a:spcPct val="0"/>
              </a:spcBef>
              <a:buFontTx/>
              <a:buNone/>
            </a:pPr>
            <a:endParaRPr lang="en-GB" sz="1600" u="sng" dirty="0">
              <a:latin typeface="Tw Cen MT Condensed" pitchFamily="34" charset="0"/>
            </a:endParaRPr>
          </a:p>
          <a:p>
            <a:pPr marL="0" indent="0" eaLnBrk="1" hangingPunct="1">
              <a:spcBef>
                <a:spcPct val="0"/>
              </a:spcBef>
              <a:buNone/>
            </a:pPr>
            <a:r>
              <a:rPr lang="en-GB" sz="1600" dirty="0">
                <a:latin typeface="Tw Cen MT Condensed" panose="020B0606020104020203" pitchFamily="34" charset="0"/>
              </a:rPr>
              <a:t>Set up 2 pitches and ensure teams play against teams of a higher ability. </a:t>
            </a:r>
          </a:p>
          <a:p>
            <a:pPr marL="0" indent="0" eaLnBrk="1" hangingPunct="1">
              <a:spcBef>
                <a:spcPct val="0"/>
              </a:spcBef>
              <a:buNone/>
            </a:pPr>
            <a:endParaRPr lang="en-GB" sz="1600" b="1" i="1" u="sng" dirty="0">
              <a:latin typeface="Tw Cen MT Condensed" panose="020B0606020104020203" pitchFamily="34" charset="0"/>
            </a:endParaRPr>
          </a:p>
          <a:p>
            <a:pPr marL="0" indent="0" eaLnBrk="1" hangingPunct="1">
              <a:spcBef>
                <a:spcPct val="0"/>
              </a:spcBef>
              <a:buNone/>
            </a:pPr>
            <a:r>
              <a:rPr lang="en-GB" sz="1600" b="1" i="1" u="sng" dirty="0">
                <a:latin typeface="Tw Cen MT Condensed" panose="020B0606020104020203" pitchFamily="34" charset="0"/>
              </a:rPr>
              <a:t>Enforce rules as per progress. </a:t>
            </a:r>
            <a:r>
              <a:rPr lang="en-GB" sz="1600" b="1" i="1" u="sng" dirty="0" err="1">
                <a:latin typeface="Tw Cen MT Condensed" panose="020B0606020104020203" pitchFamily="34" charset="0"/>
              </a:rPr>
              <a:t>I.e</a:t>
            </a:r>
            <a:r>
              <a:rPr lang="en-GB" sz="1600" b="1" i="1" u="sng" dirty="0">
                <a:latin typeface="Tw Cen MT Condensed" panose="020B0606020104020203" pitchFamily="34" charset="0"/>
              </a:rPr>
              <a:t> – ‘Blue’ team are finding</a:t>
            </a:r>
          </a:p>
          <a:p>
            <a:pPr marL="0" indent="0" eaLnBrk="1" hangingPunct="1">
              <a:spcBef>
                <a:spcPct val="0"/>
              </a:spcBef>
              <a:buNone/>
            </a:pPr>
            <a:r>
              <a:rPr lang="en-GB" sz="1600" b="1" i="1" u="sng" dirty="0">
                <a:latin typeface="Tw Cen MT Condensed" panose="020B0606020104020203" pitchFamily="34" charset="0"/>
              </a:rPr>
              <a:t>the level of challenge easy, ask them to complete 4 passes</a:t>
            </a:r>
          </a:p>
          <a:p>
            <a:pPr marL="0" indent="0" eaLnBrk="1" hangingPunct="1">
              <a:spcBef>
                <a:spcPct val="0"/>
              </a:spcBef>
              <a:buNone/>
            </a:pPr>
            <a:r>
              <a:rPr lang="en-GB" sz="1600" b="1" i="1" u="sng" dirty="0">
                <a:latin typeface="Tw Cen MT Condensed" panose="020B0606020104020203" pitchFamily="34" charset="0"/>
              </a:rPr>
              <a:t>before they shoot at goal</a:t>
            </a:r>
          </a:p>
          <a:p>
            <a:pPr eaLnBrk="1" hangingPunct="1">
              <a:spcBef>
                <a:spcPct val="0"/>
              </a:spcBef>
              <a:buFontTx/>
              <a:buNone/>
            </a:pPr>
            <a:endParaRPr lang="en-GB" sz="1600" u="sng" dirty="0">
              <a:latin typeface="Tw Cen MT Condensed" pitchFamily="34" charset="0"/>
            </a:endParaRPr>
          </a:p>
        </p:txBody>
      </p:sp>
      <p:sp>
        <p:nvSpPr>
          <p:cNvPr id="14" name="AutoShape 8"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TextBox 69"/>
          <p:cNvSpPr txBox="1">
            <a:spLocks noChangeArrowheads="1"/>
          </p:cNvSpPr>
          <p:nvPr/>
        </p:nvSpPr>
        <p:spPr bwMode="auto">
          <a:xfrm>
            <a:off x="179512" y="2387543"/>
            <a:ext cx="4321175"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1600" u="sng" dirty="0">
                <a:latin typeface="Tw Cen MT Condensed" pitchFamily="34" charset="0"/>
              </a:rPr>
              <a:t>2. ‘</a:t>
            </a:r>
            <a:r>
              <a:rPr lang="en-GB" sz="1600" u="sng" dirty="0" err="1">
                <a:latin typeface="Tw Cen MT Condensed" pitchFamily="34" charset="0"/>
              </a:rPr>
              <a:t>Keepball</a:t>
            </a:r>
            <a:r>
              <a:rPr lang="en-GB" sz="1600" u="sng" dirty="0">
                <a:latin typeface="Tw Cen MT Condensed" pitchFamily="34" charset="0"/>
              </a:rPr>
              <a:t>’</a:t>
            </a:r>
          </a:p>
          <a:p>
            <a:pPr eaLnBrk="1" hangingPunct="1">
              <a:spcBef>
                <a:spcPct val="0"/>
              </a:spcBef>
              <a:buFontTx/>
              <a:buNone/>
            </a:pPr>
            <a:endParaRPr lang="en-GB" sz="1600" b="1" i="1" u="sng" dirty="0">
              <a:latin typeface="Tw Cen MT Condensed" pitchFamily="34" charset="0"/>
            </a:endParaRPr>
          </a:p>
          <a:p>
            <a:pPr eaLnBrk="1" hangingPunct="1">
              <a:spcBef>
                <a:spcPct val="0"/>
              </a:spcBef>
              <a:buFontTx/>
              <a:buNone/>
            </a:pPr>
            <a:endParaRPr lang="en-GB" sz="1600" b="1" i="1" u="sng" dirty="0">
              <a:latin typeface="Tw Cen MT Condensed" pitchFamily="34" charset="0"/>
            </a:endParaRPr>
          </a:p>
          <a:p>
            <a:pPr eaLnBrk="1" hangingPunct="1">
              <a:spcBef>
                <a:spcPct val="0"/>
              </a:spcBef>
              <a:buFontTx/>
              <a:buNone/>
            </a:pPr>
            <a:endParaRPr lang="en-GB" sz="1600" b="1" i="1" u="sng" dirty="0">
              <a:latin typeface="Tw Cen MT Condensed" pitchFamily="34" charset="0"/>
            </a:endParaRPr>
          </a:p>
          <a:p>
            <a:pPr eaLnBrk="1" hangingPunct="1">
              <a:spcBef>
                <a:spcPct val="0"/>
              </a:spcBef>
              <a:buFontTx/>
              <a:buNone/>
            </a:pPr>
            <a:endParaRPr lang="en-GB" sz="1600" b="1" i="1" u="sng" dirty="0">
              <a:latin typeface="Tw Cen MT Condensed" pitchFamily="34" charset="0"/>
            </a:endParaRPr>
          </a:p>
          <a:p>
            <a:pPr eaLnBrk="1" hangingPunct="1">
              <a:spcBef>
                <a:spcPct val="0"/>
              </a:spcBef>
              <a:buFontTx/>
              <a:buNone/>
            </a:pPr>
            <a:endParaRPr lang="en-GB" sz="1600" b="1" i="1" u="sng" dirty="0">
              <a:latin typeface="Tw Cen MT Condensed" panose="020B0606020104020203" pitchFamily="34" charset="0"/>
            </a:endParaRPr>
          </a:p>
          <a:p>
            <a:pPr eaLnBrk="1" hangingPunct="1">
              <a:spcBef>
                <a:spcPct val="0"/>
              </a:spcBef>
              <a:buFontTx/>
              <a:buNone/>
            </a:pPr>
            <a:endParaRPr lang="en-GB" sz="1600" b="1" i="1" u="sng" dirty="0">
              <a:latin typeface="Tw Cen MT Condensed" panose="020B0606020104020203" pitchFamily="34" charset="0"/>
            </a:endParaRPr>
          </a:p>
          <a:p>
            <a:pPr eaLnBrk="1" hangingPunct="1">
              <a:spcBef>
                <a:spcPct val="0"/>
              </a:spcBef>
              <a:buFontTx/>
              <a:buNone/>
            </a:pPr>
            <a:endParaRPr lang="en-GB" sz="1600" u="sng" dirty="0">
              <a:latin typeface="Tw Cen MT Condensed" panose="020B0606020104020203" pitchFamily="34" charset="0"/>
            </a:endParaRPr>
          </a:p>
          <a:p>
            <a:pPr eaLnBrk="1" hangingPunct="1">
              <a:spcBef>
                <a:spcPct val="0"/>
              </a:spcBef>
              <a:buFontTx/>
              <a:buNone/>
            </a:pPr>
            <a:endParaRPr lang="en-GB" sz="1600" u="sng" dirty="0">
              <a:latin typeface="Tw Cen MT Condensed" panose="020B0606020104020203" pitchFamily="34" charset="0"/>
            </a:endParaRPr>
          </a:p>
        </p:txBody>
      </p:sp>
      <p:pic>
        <p:nvPicPr>
          <p:cNvPr id="1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5125502" y="5350654"/>
            <a:ext cx="1445772" cy="90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749190" y="5284259"/>
            <a:ext cx="1445772" cy="90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575" t="48705" r="57243" b="29446"/>
          <a:stretch/>
        </p:blipFill>
        <p:spPr bwMode="auto">
          <a:xfrm>
            <a:off x="5584077" y="4868276"/>
            <a:ext cx="568134" cy="28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575" t="48705" r="57243" b="29446"/>
          <a:stretch/>
        </p:blipFill>
        <p:spPr bwMode="auto">
          <a:xfrm>
            <a:off x="7172218" y="4848866"/>
            <a:ext cx="568134" cy="28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575" t="48705" r="57243" b="29446"/>
          <a:stretch/>
        </p:blipFill>
        <p:spPr bwMode="auto">
          <a:xfrm rot="10800000">
            <a:off x="7188009" y="6380444"/>
            <a:ext cx="568134" cy="28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575" t="48705" r="57243" b="29446"/>
          <a:stretch/>
        </p:blipFill>
        <p:spPr bwMode="auto">
          <a:xfrm rot="10800000">
            <a:off x="5564321" y="6381329"/>
            <a:ext cx="568134" cy="28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Multiply 21"/>
          <p:cNvSpPr/>
          <p:nvPr/>
        </p:nvSpPr>
        <p:spPr>
          <a:xfrm>
            <a:off x="5436096" y="6147395"/>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3" name="Multiply 22"/>
          <p:cNvSpPr/>
          <p:nvPr/>
        </p:nvSpPr>
        <p:spPr>
          <a:xfrm>
            <a:off x="5866681" y="5877272"/>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4" name="Multiply 23"/>
          <p:cNvSpPr/>
          <p:nvPr/>
        </p:nvSpPr>
        <p:spPr>
          <a:xfrm>
            <a:off x="5588496" y="5301208"/>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5" name="Multiply 24"/>
          <p:cNvSpPr/>
          <p:nvPr/>
        </p:nvSpPr>
        <p:spPr>
          <a:xfrm>
            <a:off x="5796136" y="5067275"/>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6" name="Multiply 25"/>
          <p:cNvSpPr/>
          <p:nvPr/>
        </p:nvSpPr>
        <p:spPr>
          <a:xfrm>
            <a:off x="5796136" y="6219403"/>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7" name="Multiply 26"/>
          <p:cNvSpPr/>
          <p:nvPr/>
        </p:nvSpPr>
        <p:spPr>
          <a:xfrm>
            <a:off x="6082705" y="5949280"/>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8" name="Multiply 27"/>
          <p:cNvSpPr/>
          <p:nvPr/>
        </p:nvSpPr>
        <p:spPr>
          <a:xfrm>
            <a:off x="5652120" y="5877272"/>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9" name="Multiply 28"/>
          <p:cNvSpPr/>
          <p:nvPr/>
        </p:nvSpPr>
        <p:spPr>
          <a:xfrm>
            <a:off x="5948536" y="5229200"/>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 name="Multiply 29"/>
          <p:cNvSpPr/>
          <p:nvPr/>
        </p:nvSpPr>
        <p:spPr>
          <a:xfrm>
            <a:off x="5434633" y="5427315"/>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1" name="Multiply 30"/>
          <p:cNvSpPr/>
          <p:nvPr/>
        </p:nvSpPr>
        <p:spPr>
          <a:xfrm>
            <a:off x="7380312" y="6237312"/>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2" name="Multiply 31"/>
          <p:cNvSpPr/>
          <p:nvPr/>
        </p:nvSpPr>
        <p:spPr>
          <a:xfrm>
            <a:off x="7532712" y="5877272"/>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3" name="Multiply 32"/>
          <p:cNvSpPr/>
          <p:nvPr/>
        </p:nvSpPr>
        <p:spPr>
          <a:xfrm>
            <a:off x="7164288" y="5733256"/>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4" name="Multiply 33"/>
          <p:cNvSpPr/>
          <p:nvPr/>
        </p:nvSpPr>
        <p:spPr>
          <a:xfrm>
            <a:off x="7594873" y="5589240"/>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5" name="Multiply 34"/>
          <p:cNvSpPr/>
          <p:nvPr/>
        </p:nvSpPr>
        <p:spPr>
          <a:xfrm>
            <a:off x="7308304" y="5013176"/>
            <a:ext cx="217487" cy="233933"/>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6" name="Multiply 35"/>
          <p:cNvSpPr/>
          <p:nvPr/>
        </p:nvSpPr>
        <p:spPr>
          <a:xfrm>
            <a:off x="7164288" y="5427315"/>
            <a:ext cx="217487" cy="233933"/>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7" name="Multiply 36"/>
          <p:cNvSpPr/>
          <p:nvPr/>
        </p:nvSpPr>
        <p:spPr>
          <a:xfrm>
            <a:off x="7020272" y="5931371"/>
            <a:ext cx="217487" cy="233933"/>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8" name="Multiply 37"/>
          <p:cNvSpPr/>
          <p:nvPr/>
        </p:nvSpPr>
        <p:spPr>
          <a:xfrm>
            <a:off x="7380312" y="6003379"/>
            <a:ext cx="217487" cy="233933"/>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0" name="Rectangle 99"/>
          <p:cNvSpPr/>
          <p:nvPr/>
        </p:nvSpPr>
        <p:spPr>
          <a:xfrm>
            <a:off x="386457" y="3140968"/>
            <a:ext cx="1440160" cy="15121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TextBox 100"/>
          <p:cNvSpPr txBox="1"/>
          <p:nvPr/>
        </p:nvSpPr>
        <p:spPr>
          <a:xfrm>
            <a:off x="520626" y="3369766"/>
            <a:ext cx="1161975" cy="923330"/>
          </a:xfrm>
          <a:prstGeom prst="rect">
            <a:avLst/>
          </a:prstGeom>
          <a:noFill/>
        </p:spPr>
        <p:txBody>
          <a:bodyPr wrap="square" rtlCol="0">
            <a:spAutoFit/>
          </a:bodyPr>
          <a:lstStyle/>
          <a:p>
            <a:pPr algn="ctr"/>
            <a:r>
              <a:rPr lang="en-GB" dirty="0">
                <a:latin typeface="Tw Cen MT Condensed" panose="020B0606020104020203" pitchFamily="34" charset="0"/>
              </a:rPr>
              <a:t>M/A vs M/A – 1</a:t>
            </a:r>
            <a:r>
              <a:rPr lang="en-GB" baseline="30000" dirty="0">
                <a:latin typeface="Tw Cen MT Condensed" panose="020B0606020104020203" pitchFamily="34" charset="0"/>
              </a:rPr>
              <a:t>st</a:t>
            </a:r>
            <a:r>
              <a:rPr lang="en-GB" dirty="0">
                <a:latin typeface="Tw Cen MT Condensed" panose="020B0606020104020203" pitchFamily="34" charset="0"/>
              </a:rPr>
              <a:t> 6 passes = a goal!</a:t>
            </a:r>
          </a:p>
        </p:txBody>
      </p:sp>
      <p:sp>
        <p:nvSpPr>
          <p:cNvPr id="102" name="Rectangle 101"/>
          <p:cNvSpPr/>
          <p:nvPr/>
        </p:nvSpPr>
        <p:spPr>
          <a:xfrm>
            <a:off x="2262629" y="2564904"/>
            <a:ext cx="1940251" cy="19891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TextBox 102"/>
          <p:cNvSpPr txBox="1"/>
          <p:nvPr/>
        </p:nvSpPr>
        <p:spPr>
          <a:xfrm>
            <a:off x="2680866" y="3068960"/>
            <a:ext cx="1161975" cy="923330"/>
          </a:xfrm>
          <a:prstGeom prst="rect">
            <a:avLst/>
          </a:prstGeom>
          <a:noFill/>
        </p:spPr>
        <p:txBody>
          <a:bodyPr wrap="square" rtlCol="0">
            <a:spAutoFit/>
          </a:bodyPr>
          <a:lstStyle/>
          <a:p>
            <a:pPr algn="ctr"/>
            <a:r>
              <a:rPr lang="en-GB" dirty="0">
                <a:latin typeface="Tw Cen MT Condensed" panose="020B0606020104020203" pitchFamily="34" charset="0"/>
              </a:rPr>
              <a:t>L/A vs L/A – 1</a:t>
            </a:r>
            <a:r>
              <a:rPr lang="en-GB" baseline="30000" dirty="0">
                <a:latin typeface="Tw Cen MT Condensed" panose="020B0606020104020203" pitchFamily="34" charset="0"/>
              </a:rPr>
              <a:t>st</a:t>
            </a:r>
            <a:r>
              <a:rPr lang="en-GB" dirty="0">
                <a:latin typeface="Tw Cen MT Condensed" panose="020B0606020104020203" pitchFamily="34" charset="0"/>
              </a:rPr>
              <a:t> 6 passes = a goal!</a:t>
            </a:r>
          </a:p>
        </p:txBody>
      </p:sp>
      <p:sp>
        <p:nvSpPr>
          <p:cNvPr id="104" name="TextBox 103"/>
          <p:cNvSpPr txBox="1"/>
          <p:nvPr/>
        </p:nvSpPr>
        <p:spPr>
          <a:xfrm rot="20687719">
            <a:off x="732779" y="2451668"/>
            <a:ext cx="1512168" cy="646331"/>
          </a:xfrm>
          <a:prstGeom prst="rect">
            <a:avLst/>
          </a:prstGeom>
          <a:noFill/>
        </p:spPr>
        <p:txBody>
          <a:bodyPr wrap="square" rtlCol="0">
            <a:spAutoFit/>
          </a:bodyPr>
          <a:lstStyle/>
          <a:p>
            <a:pPr algn="ctr"/>
            <a:r>
              <a:rPr lang="en-GB" dirty="0">
                <a:solidFill>
                  <a:srgbClr val="FF0000"/>
                </a:solidFill>
                <a:latin typeface="Aharoni" panose="02010803020104030203" pitchFamily="2" charset="-79"/>
                <a:cs typeface="Aharoni" panose="02010803020104030203" pitchFamily="2" charset="-79"/>
              </a:rPr>
              <a:t>ROYAL</a:t>
            </a:r>
          </a:p>
          <a:p>
            <a:pPr algn="ctr"/>
            <a:r>
              <a:rPr lang="en-GB" dirty="0">
                <a:solidFill>
                  <a:srgbClr val="FF0000"/>
                </a:solidFill>
                <a:latin typeface="Aharoni" panose="02010803020104030203" pitchFamily="2" charset="-79"/>
                <a:cs typeface="Aharoni" panose="02010803020104030203" pitchFamily="2" charset="-79"/>
              </a:rPr>
              <a:t>RUMBLE!</a:t>
            </a:r>
          </a:p>
        </p:txBody>
      </p:sp>
      <p:sp>
        <p:nvSpPr>
          <p:cNvPr id="107" name="TextBox 6"/>
          <p:cNvSpPr txBox="1">
            <a:spLocks noChangeArrowheads="1"/>
          </p:cNvSpPr>
          <p:nvPr/>
        </p:nvSpPr>
        <p:spPr bwMode="auto">
          <a:xfrm>
            <a:off x="179512" y="764704"/>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Passing</a:t>
            </a:r>
          </a:p>
          <a:p>
            <a:pPr eaLnBrk="1" hangingPunct="1">
              <a:spcBef>
                <a:spcPct val="0"/>
              </a:spcBef>
              <a:buFontTx/>
              <a:buNone/>
            </a:pPr>
            <a:r>
              <a:rPr lang="en-GB" altLang="en-US" sz="1600" dirty="0">
                <a:latin typeface="Tw Cen MT Condensed" pitchFamily="34" charset="0"/>
              </a:rPr>
              <a:t>Encourage children to:</a:t>
            </a:r>
          </a:p>
          <a:p>
            <a:pPr eaLnBrk="1" hangingPunct="1">
              <a:spcBef>
                <a:spcPct val="0"/>
              </a:spcBef>
              <a:buFontTx/>
              <a:buNone/>
            </a:pPr>
            <a:r>
              <a:rPr lang="en-GB" altLang="en-US" sz="1600" dirty="0">
                <a:latin typeface="Tw Cen MT Condensed" pitchFamily="34" charset="0"/>
              </a:rPr>
              <a:t>Use the instep of the foot</a:t>
            </a:r>
          </a:p>
          <a:p>
            <a:pPr eaLnBrk="1" hangingPunct="1">
              <a:spcBef>
                <a:spcPct val="0"/>
              </a:spcBef>
              <a:buFontTx/>
              <a:buNone/>
            </a:pPr>
            <a:r>
              <a:rPr lang="en-GB" altLang="en-US" sz="1600" dirty="0">
                <a:latin typeface="Tw Cen MT Condensed" pitchFamily="34" charset="0"/>
              </a:rPr>
              <a:t>to ‘push’ the ball.</a:t>
            </a:r>
          </a:p>
          <a:p>
            <a:pPr eaLnBrk="1" hangingPunct="1">
              <a:spcBef>
                <a:spcPct val="0"/>
              </a:spcBef>
              <a:buFontTx/>
              <a:buNone/>
            </a:pPr>
            <a:r>
              <a:rPr lang="en-GB" altLang="en-US" sz="1600" dirty="0">
                <a:latin typeface="Tw Cen MT Condensed" pitchFamily="34" charset="0"/>
              </a:rPr>
              <a:t>toes or laces will often mean too</a:t>
            </a:r>
          </a:p>
          <a:p>
            <a:pPr eaLnBrk="1" hangingPunct="1">
              <a:spcBef>
                <a:spcPct val="0"/>
              </a:spcBef>
              <a:buFontTx/>
              <a:buNone/>
            </a:pPr>
            <a:r>
              <a:rPr lang="en-GB" altLang="en-US" sz="1600" dirty="0">
                <a:latin typeface="Tw Cen MT Condensed" pitchFamily="34" charset="0"/>
              </a:rPr>
              <a:t>fast and not enough control of direction!</a:t>
            </a:r>
          </a:p>
        </p:txBody>
      </p:sp>
      <p:pic>
        <p:nvPicPr>
          <p:cNvPr id="10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5354" t="58860" r="69531" b="18650"/>
          <a:stretch/>
        </p:blipFill>
        <p:spPr bwMode="auto">
          <a:xfrm>
            <a:off x="2771924" y="836712"/>
            <a:ext cx="1655392" cy="13855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9" name="TextBox 69"/>
          <p:cNvSpPr txBox="1">
            <a:spLocks noChangeArrowheads="1"/>
          </p:cNvSpPr>
          <p:nvPr/>
        </p:nvSpPr>
        <p:spPr bwMode="auto">
          <a:xfrm>
            <a:off x="4644008" y="2387543"/>
            <a:ext cx="4321175"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1600" u="sng" dirty="0">
                <a:latin typeface="Tw Cen MT Condensed" pitchFamily="34" charset="0"/>
              </a:rPr>
              <a:t>3. Losing a defender </a:t>
            </a:r>
          </a:p>
          <a:p>
            <a:pPr eaLnBrk="1" hangingPunct="1">
              <a:spcBef>
                <a:spcPct val="0"/>
              </a:spcBef>
              <a:buFontTx/>
              <a:buNone/>
            </a:pPr>
            <a:endParaRPr lang="en-GB" sz="1600" b="1" i="1" u="sng" dirty="0">
              <a:latin typeface="Tw Cen MT Condensed" pitchFamily="34" charset="0"/>
            </a:endParaRPr>
          </a:p>
          <a:p>
            <a:pPr eaLnBrk="1" hangingPunct="1">
              <a:spcBef>
                <a:spcPct val="0"/>
              </a:spcBef>
              <a:buFontTx/>
              <a:buNone/>
            </a:pPr>
            <a:r>
              <a:rPr lang="en-GB" sz="1600" dirty="0">
                <a:latin typeface="Tw Cen MT Condensed" pitchFamily="34" charset="0"/>
              </a:rPr>
              <a:t>Set time</a:t>
            </a:r>
          </a:p>
          <a:p>
            <a:pPr eaLnBrk="1" hangingPunct="1">
              <a:spcBef>
                <a:spcPct val="0"/>
              </a:spcBef>
              <a:buFontTx/>
              <a:buNone/>
            </a:pPr>
            <a:r>
              <a:rPr lang="en-GB" sz="1600" dirty="0">
                <a:latin typeface="Tw Cen MT Condensed" pitchFamily="34" charset="0"/>
              </a:rPr>
              <a:t>(2 – 3 minutes)</a:t>
            </a:r>
          </a:p>
          <a:p>
            <a:pPr eaLnBrk="1" hangingPunct="1">
              <a:spcBef>
                <a:spcPct val="0"/>
              </a:spcBef>
              <a:buFontTx/>
              <a:buNone/>
            </a:pPr>
            <a:endParaRPr lang="en-GB" sz="1600" dirty="0">
              <a:latin typeface="Tw Cen MT Condensed" pitchFamily="34" charset="0"/>
            </a:endParaRPr>
          </a:p>
          <a:p>
            <a:pPr eaLnBrk="1" hangingPunct="1">
              <a:spcBef>
                <a:spcPct val="0"/>
              </a:spcBef>
              <a:buFontTx/>
              <a:buNone/>
            </a:pPr>
            <a:endParaRPr lang="en-GB" sz="1600" dirty="0">
              <a:latin typeface="Tw Cen MT Condensed" pitchFamily="34" charset="0"/>
            </a:endParaRPr>
          </a:p>
          <a:p>
            <a:pPr eaLnBrk="1" hangingPunct="1">
              <a:spcBef>
                <a:spcPct val="0"/>
              </a:spcBef>
              <a:buFontTx/>
              <a:buNone/>
            </a:pPr>
            <a:endParaRPr lang="en-GB" sz="1600" dirty="0">
              <a:latin typeface="Tw Cen MT Condensed" pitchFamily="34" charset="0"/>
            </a:endParaRPr>
          </a:p>
          <a:p>
            <a:pPr eaLnBrk="1" hangingPunct="1">
              <a:spcBef>
                <a:spcPct val="0"/>
              </a:spcBef>
              <a:buFontTx/>
              <a:buNone/>
            </a:pPr>
            <a:r>
              <a:rPr lang="en-GB" sz="1600" dirty="0">
                <a:latin typeface="Tw Cen MT Condensed" pitchFamily="34" charset="0"/>
              </a:rPr>
              <a:t>See how many times the </a:t>
            </a:r>
          </a:p>
          <a:p>
            <a:pPr eaLnBrk="1" hangingPunct="1">
              <a:spcBef>
                <a:spcPct val="0"/>
              </a:spcBef>
              <a:buFontTx/>
              <a:buNone/>
            </a:pPr>
            <a:r>
              <a:rPr lang="en-GB" sz="1600" dirty="0">
                <a:latin typeface="Tw Cen MT Condensed" pitchFamily="34" charset="0"/>
              </a:rPr>
              <a:t>‘attacker’ can catch the ball by losing the defender.</a:t>
            </a:r>
          </a:p>
        </p:txBody>
      </p:sp>
      <p:sp>
        <p:nvSpPr>
          <p:cNvPr id="110" name="Frame 109"/>
          <p:cNvSpPr/>
          <p:nvPr/>
        </p:nvSpPr>
        <p:spPr>
          <a:xfrm>
            <a:off x="6373117" y="2834506"/>
            <a:ext cx="2303463" cy="1008062"/>
          </a:xfrm>
          <a:prstGeom prst="frame">
            <a:avLst>
              <a:gd name="adj1" fmla="val 468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111" name="Multiply 110"/>
          <p:cNvSpPr/>
          <p:nvPr/>
        </p:nvSpPr>
        <p:spPr>
          <a:xfrm>
            <a:off x="6155630" y="2763068"/>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2" name="Multiply 111"/>
          <p:cNvSpPr/>
          <p:nvPr/>
        </p:nvSpPr>
        <p:spPr>
          <a:xfrm>
            <a:off x="6155630" y="3771131"/>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3" name="Multiply 112"/>
          <p:cNvSpPr/>
          <p:nvPr/>
        </p:nvSpPr>
        <p:spPr>
          <a:xfrm>
            <a:off x="6154042" y="3321868"/>
            <a:ext cx="219075"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4" name="Multiply 113"/>
          <p:cNvSpPr/>
          <p:nvPr/>
        </p:nvSpPr>
        <p:spPr>
          <a:xfrm>
            <a:off x="8674992" y="2763068"/>
            <a:ext cx="217488"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5" name="Multiply 114"/>
          <p:cNvSpPr/>
          <p:nvPr/>
        </p:nvSpPr>
        <p:spPr>
          <a:xfrm>
            <a:off x="8674992" y="3771131"/>
            <a:ext cx="217488"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6" name="Multiply 115"/>
          <p:cNvSpPr/>
          <p:nvPr/>
        </p:nvSpPr>
        <p:spPr>
          <a:xfrm>
            <a:off x="8673405" y="3321868"/>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7" name="Multiply 116"/>
          <p:cNvSpPr/>
          <p:nvPr/>
        </p:nvSpPr>
        <p:spPr>
          <a:xfrm>
            <a:off x="6658867" y="3032943"/>
            <a:ext cx="217488"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8" name="Multiply 117"/>
          <p:cNvSpPr/>
          <p:nvPr/>
        </p:nvSpPr>
        <p:spPr>
          <a:xfrm>
            <a:off x="6876355" y="3555231"/>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9" name="Multiply 118"/>
          <p:cNvSpPr/>
          <p:nvPr/>
        </p:nvSpPr>
        <p:spPr>
          <a:xfrm>
            <a:off x="8028880" y="3194868"/>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20" name="Multiply 119"/>
          <p:cNvSpPr/>
          <p:nvPr/>
        </p:nvSpPr>
        <p:spPr>
          <a:xfrm>
            <a:off x="8100317" y="3410768"/>
            <a:ext cx="217488" cy="161925"/>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21" name="Multiply 120"/>
          <p:cNvSpPr/>
          <p:nvPr/>
        </p:nvSpPr>
        <p:spPr>
          <a:xfrm>
            <a:off x="6658867" y="3563168"/>
            <a:ext cx="217488" cy="161925"/>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22" name="Multiply 121"/>
          <p:cNvSpPr/>
          <p:nvPr/>
        </p:nvSpPr>
        <p:spPr>
          <a:xfrm>
            <a:off x="6587430" y="3194868"/>
            <a:ext cx="217487" cy="161925"/>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25" name="Up Arrow 124"/>
          <p:cNvSpPr/>
          <p:nvPr/>
        </p:nvSpPr>
        <p:spPr>
          <a:xfrm rot="20085629">
            <a:off x="7927609" y="1152054"/>
            <a:ext cx="231775" cy="447675"/>
          </a:xfrm>
          <a:prstGeom prst="up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6" name="Up Arrow 125"/>
          <p:cNvSpPr/>
          <p:nvPr/>
        </p:nvSpPr>
        <p:spPr>
          <a:xfrm rot="13302996">
            <a:off x="7187834" y="1031404"/>
            <a:ext cx="247650" cy="81438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27" name="Picture 30"/>
          <p:cNvPicPr>
            <a:picLocks noChangeAspect="1" noChangeArrowheads="1"/>
          </p:cNvPicPr>
          <p:nvPr/>
        </p:nvPicPr>
        <p:blipFill>
          <a:blip r:embed="rId8" cstate="print">
            <a:extLst>
              <a:ext uri="{28A0092B-C50C-407E-A947-70E740481C1C}">
                <a14:useLocalDpi xmlns:a14="http://schemas.microsoft.com/office/drawing/2010/main" val="0"/>
              </a:ext>
            </a:extLst>
          </a:blip>
          <a:srcRect l="20116" t="49016" r="52213" b="16531"/>
          <a:stretch>
            <a:fillRect/>
          </a:stretch>
        </p:blipFill>
        <p:spPr bwMode="auto">
          <a:xfrm>
            <a:off x="7584709" y="764704"/>
            <a:ext cx="5143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 name="TextBox 6"/>
          <p:cNvSpPr txBox="1">
            <a:spLocks noChangeArrowheads="1"/>
          </p:cNvSpPr>
          <p:nvPr/>
        </p:nvSpPr>
        <p:spPr bwMode="auto">
          <a:xfrm>
            <a:off x="4643313" y="747713"/>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Losing a marker  </a:t>
            </a:r>
          </a:p>
          <a:p>
            <a:pPr eaLnBrk="1" hangingPunct="1">
              <a:spcBef>
                <a:spcPct val="0"/>
              </a:spcBef>
              <a:buFontTx/>
              <a:buNone/>
            </a:pPr>
            <a:endParaRPr lang="en-GB" altLang="en-US" sz="1600" dirty="0">
              <a:latin typeface="Tw Cen MT Condensed" panose="020B0606020104020203" pitchFamily="34" charset="0"/>
            </a:endParaRPr>
          </a:p>
          <a:p>
            <a:pPr eaLnBrk="1" hangingPunct="1">
              <a:spcBef>
                <a:spcPct val="0"/>
              </a:spcBef>
              <a:buFontTx/>
              <a:buNone/>
            </a:pPr>
            <a:r>
              <a:rPr lang="en-GB" altLang="en-US" sz="1600" dirty="0">
                <a:latin typeface="Tw Cen MT Condensed" panose="020B0606020104020203" pitchFamily="34" charset="0"/>
              </a:rPr>
              <a:t>To lose a marker pupils should</a:t>
            </a:r>
          </a:p>
          <a:p>
            <a:pPr eaLnBrk="1" hangingPunct="1">
              <a:spcBef>
                <a:spcPct val="0"/>
              </a:spcBef>
              <a:buFontTx/>
              <a:buNone/>
            </a:pPr>
            <a:r>
              <a:rPr lang="en-GB" altLang="en-US" sz="1600" dirty="0">
                <a:latin typeface="Tw Cen MT Condensed" panose="020B0606020104020203" pitchFamily="34" charset="0"/>
              </a:rPr>
              <a:t>combine a change of pace</a:t>
            </a:r>
          </a:p>
          <a:p>
            <a:pPr eaLnBrk="1" hangingPunct="1">
              <a:spcBef>
                <a:spcPct val="0"/>
              </a:spcBef>
              <a:buFontTx/>
              <a:buNone/>
            </a:pPr>
            <a:r>
              <a:rPr lang="en-GB" altLang="en-US" sz="1600" dirty="0">
                <a:latin typeface="Tw Cen MT Condensed" panose="020B0606020104020203" pitchFamily="34" charset="0"/>
              </a:rPr>
              <a:t>with a change of direction.</a:t>
            </a:r>
          </a:p>
          <a:p>
            <a:pPr eaLnBrk="1" hangingPunct="1">
              <a:spcBef>
                <a:spcPct val="0"/>
              </a:spcBef>
              <a:buFontTx/>
              <a:buNone/>
            </a:pPr>
            <a:r>
              <a:rPr lang="en-GB" altLang="en-US" sz="1600" u="sng" dirty="0">
                <a:latin typeface="Tw Cen MT Condensed" panose="020B0606020104020203" pitchFamily="34" charset="0"/>
              </a:rPr>
              <a:t>Blue = Slow, Red = Fast</a:t>
            </a:r>
          </a:p>
        </p:txBody>
      </p:sp>
      <p:sp>
        <p:nvSpPr>
          <p:cNvPr id="2" name="AutoShape 2" descr="Image result for man running cartoon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2" name="Picture 4" descr="Image result for man running cartoon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68620" y="1627775"/>
            <a:ext cx="507836" cy="594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188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cs typeface="+mn-cs"/>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1 – Can children use teaching points to shoot effectively</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2 – Can children use knowledge of technique to </a:t>
            </a:r>
            <a:r>
              <a:rPr lang="en-GB" sz="1600" dirty="0">
                <a:latin typeface="Tw Cen MT Condensed" panose="020B0606020104020203" pitchFamily="34" charset="0"/>
              </a:rPr>
              <a:t>suggest ways for peer’s to improve</a:t>
            </a:r>
            <a:endParaRPr lang="en-GB" sz="1600" dirty="0">
              <a:latin typeface="Tw Cen MT Condensed" panose="020B0606020104020203" pitchFamily="34" charset="0"/>
              <a:cs typeface="+mn-cs"/>
            </a:endParaRPr>
          </a:p>
        </p:txBody>
      </p:sp>
      <p:sp>
        <p:nvSpPr>
          <p:cNvPr id="5"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6- Lesson 6  </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9"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0"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1"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1"/>
          <p:cNvPicPr>
            <a:picLocks noChangeAspect="1" noChangeArrowheads="1"/>
          </p:cNvPicPr>
          <p:nvPr/>
        </p:nvPicPr>
        <p:blipFill>
          <a:blip r:embed="rId4">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Girl Kicking Soccer B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Girl Soccer Playe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a:spLocks noChangeArrowheads="1"/>
          </p:cNvSpPr>
          <p:nvPr/>
        </p:nvSpPr>
        <p:spPr bwMode="auto">
          <a:xfrm>
            <a:off x="179388" y="3501008"/>
            <a:ext cx="8785225" cy="3323987"/>
          </a:xfrm>
          <a:prstGeom prst="rect">
            <a:avLst/>
          </a:prstGeom>
          <a:noFill/>
          <a:ln w="9525">
            <a:solidFill>
              <a:schemeClr val="tx1"/>
            </a:solidFill>
            <a:miter lim="800000"/>
            <a:headEnd/>
            <a:tailEnd/>
          </a:ln>
        </p:spPr>
        <p:txBody>
          <a:bodyPr>
            <a:spAutoFit/>
          </a:bodyPr>
          <a:lstStyle/>
          <a:p>
            <a:pPr>
              <a:defRPr/>
            </a:pPr>
            <a:r>
              <a:rPr lang="en-GB" sz="1500" u="sng" dirty="0">
                <a:latin typeface="Tw Cen MT Condensed" panose="020B0606020104020203" pitchFamily="34" charset="0"/>
              </a:rPr>
              <a:t>1.Warm-up – </a:t>
            </a:r>
            <a:r>
              <a:rPr lang="en-GB" sz="1500" dirty="0">
                <a:latin typeface="Tw Cen MT Condensed" panose="020B0606020104020203" pitchFamily="34" charset="0"/>
              </a:rPr>
              <a:t>Pupils start jogging around the playing area avoiding each other &amp; listening, when the teacher calls out “GOAL!” children must freeze like a statue and pretend to celebrate scoring a goal! STRETCH, then repeat.</a:t>
            </a:r>
            <a:endParaRPr lang="en-GB" sz="1500" b="1" i="1" u="sng" dirty="0">
              <a:latin typeface="Tw Cen MT Condensed" panose="020B0606020104020203" pitchFamily="34" charset="0"/>
            </a:endParaRPr>
          </a:p>
          <a:p>
            <a:pPr>
              <a:defRPr/>
            </a:pPr>
            <a:r>
              <a:rPr lang="en-GB" sz="1500" u="sng" dirty="0">
                <a:latin typeface="Tw Cen MT Condensed" panose="020B0606020104020203" pitchFamily="34" charset="0"/>
              </a:rPr>
              <a:t>2. Conditioned Games! -  </a:t>
            </a:r>
            <a:r>
              <a:rPr lang="en-GB" sz="1500" dirty="0">
                <a:latin typeface="Tw Cen MT Condensed" panose="020B0606020104020203" pitchFamily="34" charset="0"/>
              </a:rPr>
              <a:t>Split your class into 4 teams (2 teams of your higher ability, 2 teams of your lower ability). Set up 2 pitches and ensure teams play against teams of a higher ability. </a:t>
            </a:r>
            <a:r>
              <a:rPr lang="en-GB" sz="1500" b="1" i="1" u="sng" dirty="0">
                <a:latin typeface="Tw Cen MT Condensed" panose="020B0606020104020203" pitchFamily="34" charset="0"/>
              </a:rPr>
              <a:t>Enforce rules as per progress. </a:t>
            </a:r>
            <a:r>
              <a:rPr lang="en-GB" sz="1500" b="1" i="1" u="sng" dirty="0" err="1">
                <a:latin typeface="Tw Cen MT Condensed" panose="020B0606020104020203" pitchFamily="34" charset="0"/>
              </a:rPr>
              <a:t>I.e</a:t>
            </a:r>
            <a:r>
              <a:rPr lang="en-GB" sz="1500" b="1" i="1" u="sng" dirty="0">
                <a:latin typeface="Tw Cen MT Condensed" panose="020B0606020104020203" pitchFamily="34" charset="0"/>
              </a:rPr>
              <a:t> – ‘Blue’ team are finding the level of challenge easy, ask them to complete 4 passes before they shoot at goal</a:t>
            </a:r>
          </a:p>
          <a:p>
            <a:pPr>
              <a:defRPr/>
            </a:pPr>
            <a:endParaRPr lang="en-GB" sz="1500" u="sng" dirty="0">
              <a:latin typeface="Tw Cen MT Condensed" panose="020B0606020104020203" pitchFamily="34" charset="0"/>
            </a:endParaRPr>
          </a:p>
          <a:p>
            <a:pPr>
              <a:defRPr/>
            </a:pPr>
            <a:r>
              <a:rPr lang="en-GB" sz="1500" u="sng" dirty="0">
                <a:latin typeface="Tw Cen MT Condensed" panose="020B0606020104020203" pitchFamily="34" charset="0"/>
              </a:rPr>
              <a:t>3. Tactics Workshop! – </a:t>
            </a:r>
            <a:r>
              <a:rPr lang="en-GB" sz="1500" dirty="0">
                <a:latin typeface="Tw Cen MT Condensed" panose="020B0606020104020203" pitchFamily="34" charset="0"/>
              </a:rPr>
              <a:t>Demonstrate and explain to the children that you can use different tactics to achieve success in a variety of sports. For this lesson show the children 2 defensive tactics they could employ and 2 offensive tactics. Explain the potential strengths and weaknesses of all tactics, the children must then get together and pick the tactics that they are going to try and use to help them improve as a team!</a:t>
            </a:r>
          </a:p>
          <a:p>
            <a:pPr>
              <a:defRPr/>
            </a:pPr>
            <a:endParaRPr lang="en-GB" sz="1500" u="sng" dirty="0">
              <a:latin typeface="Tw Cen MT Condensed" panose="020B0606020104020203" pitchFamily="34" charset="0"/>
            </a:endParaRPr>
          </a:p>
          <a:p>
            <a:pPr>
              <a:defRPr/>
            </a:pPr>
            <a:endParaRPr lang="en-GB" sz="1500" u="sng" dirty="0">
              <a:latin typeface="Tw Cen MT Condensed" panose="020B0606020104020203" pitchFamily="34" charset="0"/>
            </a:endParaRPr>
          </a:p>
          <a:p>
            <a:pPr>
              <a:defRPr/>
            </a:pPr>
            <a:r>
              <a:rPr lang="en-GB" sz="1500" u="sng" dirty="0">
                <a:latin typeface="Tw Cen MT Condensed" panose="020B0606020104020203" pitchFamily="34" charset="0"/>
              </a:rPr>
              <a:t>4. Conditioned Games! – </a:t>
            </a:r>
            <a:r>
              <a:rPr lang="en-GB" sz="1500" dirty="0">
                <a:latin typeface="Tw Cen MT Condensed" panose="020B0606020104020203" pitchFamily="34" charset="0"/>
              </a:rPr>
              <a:t>Split your class into 4 teams (2 teams of your higher ability, 2 teams of your lower ability). Set up 2 pitches and ensure teams play against teams of a higher ability. </a:t>
            </a:r>
            <a:r>
              <a:rPr lang="en-GB" sz="1500" b="1" i="1" u="sng" dirty="0">
                <a:latin typeface="Tw Cen MT Condensed" panose="020B0606020104020203" pitchFamily="34" charset="0"/>
              </a:rPr>
              <a:t>Enforce rules as per progress. </a:t>
            </a:r>
            <a:r>
              <a:rPr lang="en-GB" sz="1500" b="1" i="1" u="sng" dirty="0" err="1">
                <a:latin typeface="Tw Cen MT Condensed" panose="020B0606020104020203" pitchFamily="34" charset="0"/>
              </a:rPr>
              <a:t>I.e</a:t>
            </a:r>
            <a:r>
              <a:rPr lang="en-GB" sz="1500" b="1" i="1" u="sng" dirty="0">
                <a:latin typeface="Tw Cen MT Condensed" panose="020B0606020104020203" pitchFamily="34" charset="0"/>
              </a:rPr>
              <a:t> – ‘Blue’ team are finding the level of challenge easy, ask them to complete 4 passes before they shoot at goal</a:t>
            </a:r>
          </a:p>
        </p:txBody>
      </p:sp>
      <p:sp>
        <p:nvSpPr>
          <p:cNvPr id="17"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a:spcBef>
                <a:spcPct val="20000"/>
              </a:spcBef>
              <a:defRPr/>
            </a:pPr>
            <a:r>
              <a:rPr lang="en-GB" sz="1400" dirty="0">
                <a:latin typeface="Tw Cen MT Condensed" panose="020B0606020104020203" pitchFamily="34" charset="0"/>
              </a:rPr>
              <a:t>Challenge 1 – Can children follow instructions &amp; select the correct teaching point when given 2 options? (</a:t>
            </a:r>
            <a:r>
              <a:rPr lang="en-GB" sz="1400" dirty="0" err="1">
                <a:latin typeface="Tw Cen MT Condensed" panose="020B0606020104020203" pitchFamily="34" charset="0"/>
              </a:rPr>
              <a:t>i.e</a:t>
            </a:r>
            <a:r>
              <a:rPr lang="en-GB" sz="1400" dirty="0">
                <a:latin typeface="Tw Cen MT Condensed" panose="020B0606020104020203" pitchFamily="34" charset="0"/>
              </a:rPr>
              <a:t> Heel or laces?) </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Can children use teaching points to shoot with some consistent success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children use K+U of teaching points to help their peers improve?</a:t>
            </a:r>
            <a:endParaRPr lang="en-GB" sz="1400" b="1" dirty="0">
              <a:latin typeface="Tw Cen MT Condensed" panose="020B0606020104020203" pitchFamily="34" charset="0"/>
            </a:endParaRPr>
          </a:p>
        </p:txBody>
      </p:sp>
      <p:sp>
        <p:nvSpPr>
          <p:cNvPr id="18" name="TextBox 13"/>
          <p:cNvSpPr txBox="1">
            <a:spLocks noChangeArrowheads="1"/>
          </p:cNvSpPr>
          <p:nvPr/>
        </p:nvSpPr>
        <p:spPr bwMode="auto">
          <a:xfrm>
            <a:off x="179388" y="2401724"/>
            <a:ext cx="8785225"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400" b="1" u="sng" dirty="0" err="1">
                <a:latin typeface="Tw Cen MT Condensed" pitchFamily="34" charset="0"/>
              </a:rPr>
              <a:t>SoW</a:t>
            </a:r>
            <a:r>
              <a:rPr lang="en-GB" altLang="en-US" sz="1400" b="1" u="sng" dirty="0">
                <a:latin typeface="Tw Cen MT Condensed" pitchFamily="34" charset="0"/>
              </a:rPr>
              <a:t> Milestone Focus: </a:t>
            </a:r>
            <a:r>
              <a:rPr lang="en-GB" altLang="en-US" sz="1400" dirty="0">
                <a:latin typeface="Tw Cen MT Condensed" panose="020B0606020104020203" pitchFamily="34" charset="0"/>
              </a:rPr>
              <a:t>4 (</a:t>
            </a:r>
            <a:r>
              <a:rPr lang="en-GB" altLang="en-US" sz="1400" dirty="0">
                <a:latin typeface="Tw Cen MT Condensed" panose="020B0606020104020203" pitchFamily="34" charset="0"/>
                <a:cs typeface="Narkisim" panose="020E0502050101010101" pitchFamily="34" charset="-79"/>
              </a:rPr>
              <a:t>Display an understanding of fair play, working well with others and leading a medium sized group). 5 (Field, defend and attack tactically by anticipating the direction of play). 6 (Utilise new skills in competitive situations, as an individual or part of a team).</a:t>
            </a:r>
          </a:p>
        </p:txBody>
      </p:sp>
      <p:sp>
        <p:nvSpPr>
          <p:cNvPr id="19" name="TextBox 18"/>
          <p:cNvSpPr txBox="1"/>
          <p:nvPr/>
        </p:nvSpPr>
        <p:spPr>
          <a:xfrm>
            <a:off x="179388" y="3059668"/>
            <a:ext cx="8785225" cy="369332"/>
          </a:xfrm>
          <a:prstGeom prst="rect">
            <a:avLst/>
          </a:prstGeom>
          <a:solidFill>
            <a:srgbClr val="00B050"/>
          </a:solidFill>
          <a:ln>
            <a:solidFill>
              <a:schemeClr val="tx1"/>
            </a:solidFill>
          </a:ln>
        </p:spPr>
        <p:txBody>
          <a:bodyPr wrap="square" rtlCol="0">
            <a:spAutoFit/>
          </a:bodyPr>
          <a:lstStyle/>
          <a:p>
            <a:pPr algn="ctr"/>
            <a:r>
              <a:rPr lang="en-GB" dirty="0">
                <a:latin typeface="Tw Cen MT Condensed" panose="020B0606020104020203" pitchFamily="34" charset="0"/>
              </a:rPr>
              <a:t>Liverpool scored a goal after making 51 passes against Bournemouth – Patience &amp; Width!</a:t>
            </a:r>
          </a:p>
        </p:txBody>
      </p:sp>
      <p:pic>
        <p:nvPicPr>
          <p:cNvPr id="20" name="Picture 23" descr="http://tummax.com/wp-content/uploads/2015/05/wo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22646" y="3083220"/>
            <a:ext cx="573088" cy="322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3" descr="http://tummax.com/wp-content/uploads/2015/05/wo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6262" y="3083219"/>
            <a:ext cx="573088" cy="322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073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6- Lesson 6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Girl Kicking Soccer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Girl Soccer Pla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69"/>
          <p:cNvSpPr txBox="1">
            <a:spLocks noChangeArrowheads="1"/>
          </p:cNvSpPr>
          <p:nvPr/>
        </p:nvSpPr>
        <p:spPr bwMode="auto">
          <a:xfrm>
            <a:off x="179512" y="4607257"/>
            <a:ext cx="8785101"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4. Conditioned Games!</a:t>
            </a:r>
          </a:p>
          <a:p>
            <a:pPr eaLnBrk="1" hangingPunct="1">
              <a:spcBef>
                <a:spcPct val="0"/>
              </a:spcBef>
              <a:buFontTx/>
              <a:buNone/>
            </a:pPr>
            <a:endParaRPr lang="en-GB" sz="1600" u="sng" dirty="0">
              <a:latin typeface="Tw Cen MT Condensed" pitchFamily="34" charset="0"/>
            </a:endParaRPr>
          </a:p>
          <a:p>
            <a:pPr marL="0" indent="0" eaLnBrk="1" hangingPunct="1">
              <a:spcBef>
                <a:spcPct val="0"/>
              </a:spcBef>
              <a:buNone/>
            </a:pPr>
            <a:r>
              <a:rPr lang="en-GB" sz="1600" dirty="0">
                <a:latin typeface="Tw Cen MT Condensed" panose="020B0606020104020203" pitchFamily="34" charset="0"/>
              </a:rPr>
              <a:t>Set up 2 pitches and ensure teams play against teams of a higher ability. </a:t>
            </a:r>
          </a:p>
          <a:p>
            <a:pPr marL="0" indent="0" eaLnBrk="1" hangingPunct="1">
              <a:spcBef>
                <a:spcPct val="0"/>
              </a:spcBef>
              <a:buNone/>
            </a:pPr>
            <a:endParaRPr lang="en-GB" sz="1600" b="1" i="1" u="sng" dirty="0">
              <a:latin typeface="Tw Cen MT Condensed" panose="020B0606020104020203" pitchFamily="34" charset="0"/>
            </a:endParaRPr>
          </a:p>
          <a:p>
            <a:pPr marL="0" indent="0" eaLnBrk="1" hangingPunct="1">
              <a:spcBef>
                <a:spcPct val="0"/>
              </a:spcBef>
              <a:buNone/>
            </a:pPr>
            <a:r>
              <a:rPr lang="en-GB" sz="1600" b="1" i="1" u="sng" dirty="0">
                <a:latin typeface="Tw Cen MT Condensed" panose="020B0606020104020203" pitchFamily="34" charset="0"/>
              </a:rPr>
              <a:t>Enforce rules as per progress. </a:t>
            </a:r>
            <a:r>
              <a:rPr lang="en-GB" sz="1600" b="1" i="1" u="sng" dirty="0" err="1">
                <a:latin typeface="Tw Cen MT Condensed" panose="020B0606020104020203" pitchFamily="34" charset="0"/>
              </a:rPr>
              <a:t>I.e</a:t>
            </a:r>
            <a:r>
              <a:rPr lang="en-GB" sz="1600" b="1" i="1" u="sng" dirty="0">
                <a:latin typeface="Tw Cen MT Condensed" panose="020B0606020104020203" pitchFamily="34" charset="0"/>
              </a:rPr>
              <a:t> – ‘Blue’ team are finding</a:t>
            </a:r>
          </a:p>
          <a:p>
            <a:pPr marL="0" indent="0" eaLnBrk="1" hangingPunct="1">
              <a:spcBef>
                <a:spcPct val="0"/>
              </a:spcBef>
              <a:buNone/>
            </a:pPr>
            <a:r>
              <a:rPr lang="en-GB" sz="1600" b="1" i="1" u="sng" dirty="0">
                <a:latin typeface="Tw Cen MT Condensed" panose="020B0606020104020203" pitchFamily="34" charset="0"/>
              </a:rPr>
              <a:t>the level of challenge easy, ask them to complete 4 passes</a:t>
            </a:r>
          </a:p>
          <a:p>
            <a:pPr marL="0" indent="0" eaLnBrk="1" hangingPunct="1">
              <a:spcBef>
                <a:spcPct val="0"/>
              </a:spcBef>
              <a:buNone/>
            </a:pPr>
            <a:r>
              <a:rPr lang="en-GB" sz="1600" b="1" i="1" u="sng" dirty="0">
                <a:latin typeface="Tw Cen MT Condensed" panose="020B0606020104020203" pitchFamily="34" charset="0"/>
              </a:rPr>
              <a:t>before they shoot at goal</a:t>
            </a:r>
          </a:p>
          <a:p>
            <a:pPr eaLnBrk="1" hangingPunct="1">
              <a:spcBef>
                <a:spcPct val="0"/>
              </a:spcBef>
              <a:buFontTx/>
              <a:buNone/>
            </a:pPr>
            <a:endParaRPr lang="en-GB" sz="1600" u="sng" dirty="0">
              <a:latin typeface="Tw Cen MT Condensed" pitchFamily="34" charset="0"/>
            </a:endParaRPr>
          </a:p>
        </p:txBody>
      </p:sp>
      <p:sp>
        <p:nvSpPr>
          <p:cNvPr id="10" name="AutoShape 8"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5125502" y="5232767"/>
            <a:ext cx="1445772" cy="90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749190" y="5166372"/>
            <a:ext cx="1445772" cy="90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575" t="48705" r="57243" b="29446"/>
          <a:stretch/>
        </p:blipFill>
        <p:spPr bwMode="auto">
          <a:xfrm>
            <a:off x="5584077" y="4750389"/>
            <a:ext cx="568134" cy="28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575" t="48705" r="57243" b="29446"/>
          <a:stretch/>
        </p:blipFill>
        <p:spPr bwMode="auto">
          <a:xfrm>
            <a:off x="7172218" y="4730979"/>
            <a:ext cx="568134" cy="28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575" t="48705" r="57243" b="29446"/>
          <a:stretch/>
        </p:blipFill>
        <p:spPr bwMode="auto">
          <a:xfrm rot="10800000">
            <a:off x="7188009" y="6262557"/>
            <a:ext cx="568134" cy="28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575" t="48705" r="57243" b="29446"/>
          <a:stretch/>
        </p:blipFill>
        <p:spPr bwMode="auto">
          <a:xfrm rot="10800000">
            <a:off x="5564321" y="6263442"/>
            <a:ext cx="568134" cy="28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Multiply 17"/>
          <p:cNvSpPr/>
          <p:nvPr/>
        </p:nvSpPr>
        <p:spPr>
          <a:xfrm>
            <a:off x="5436096" y="6029508"/>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9" name="Multiply 18"/>
          <p:cNvSpPr/>
          <p:nvPr/>
        </p:nvSpPr>
        <p:spPr>
          <a:xfrm>
            <a:off x="5866681" y="5759385"/>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 name="Multiply 19"/>
          <p:cNvSpPr/>
          <p:nvPr/>
        </p:nvSpPr>
        <p:spPr>
          <a:xfrm>
            <a:off x="5588496" y="5183321"/>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1" name="Multiply 20"/>
          <p:cNvSpPr/>
          <p:nvPr/>
        </p:nvSpPr>
        <p:spPr>
          <a:xfrm>
            <a:off x="5796136" y="4949388"/>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2" name="Multiply 21"/>
          <p:cNvSpPr/>
          <p:nvPr/>
        </p:nvSpPr>
        <p:spPr>
          <a:xfrm>
            <a:off x="5796136" y="6101516"/>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3" name="Multiply 22"/>
          <p:cNvSpPr/>
          <p:nvPr/>
        </p:nvSpPr>
        <p:spPr>
          <a:xfrm>
            <a:off x="6082705" y="5831393"/>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4" name="Multiply 23"/>
          <p:cNvSpPr/>
          <p:nvPr/>
        </p:nvSpPr>
        <p:spPr>
          <a:xfrm>
            <a:off x="5652120" y="5759385"/>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5" name="Multiply 24"/>
          <p:cNvSpPr/>
          <p:nvPr/>
        </p:nvSpPr>
        <p:spPr>
          <a:xfrm>
            <a:off x="5948536" y="5111313"/>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6" name="Multiply 25"/>
          <p:cNvSpPr/>
          <p:nvPr/>
        </p:nvSpPr>
        <p:spPr>
          <a:xfrm>
            <a:off x="5434633" y="5309428"/>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7" name="Multiply 26"/>
          <p:cNvSpPr/>
          <p:nvPr/>
        </p:nvSpPr>
        <p:spPr>
          <a:xfrm>
            <a:off x="7380312" y="6119425"/>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8" name="Multiply 27"/>
          <p:cNvSpPr/>
          <p:nvPr/>
        </p:nvSpPr>
        <p:spPr>
          <a:xfrm>
            <a:off x="7532712" y="5759385"/>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9" name="Multiply 28"/>
          <p:cNvSpPr/>
          <p:nvPr/>
        </p:nvSpPr>
        <p:spPr>
          <a:xfrm>
            <a:off x="7164288" y="5615369"/>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 name="Multiply 29"/>
          <p:cNvSpPr/>
          <p:nvPr/>
        </p:nvSpPr>
        <p:spPr>
          <a:xfrm>
            <a:off x="7594873" y="5471353"/>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1" name="Multiply 30"/>
          <p:cNvSpPr/>
          <p:nvPr/>
        </p:nvSpPr>
        <p:spPr>
          <a:xfrm>
            <a:off x="7308304" y="4895289"/>
            <a:ext cx="217487" cy="233933"/>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2" name="Multiply 31"/>
          <p:cNvSpPr/>
          <p:nvPr/>
        </p:nvSpPr>
        <p:spPr>
          <a:xfrm>
            <a:off x="7164288" y="5309428"/>
            <a:ext cx="217487" cy="233933"/>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3" name="Multiply 32"/>
          <p:cNvSpPr/>
          <p:nvPr/>
        </p:nvSpPr>
        <p:spPr>
          <a:xfrm>
            <a:off x="7020272" y="5813484"/>
            <a:ext cx="217487" cy="233933"/>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4" name="Multiply 33"/>
          <p:cNvSpPr/>
          <p:nvPr/>
        </p:nvSpPr>
        <p:spPr>
          <a:xfrm>
            <a:off x="7380312" y="5885492"/>
            <a:ext cx="217487" cy="233933"/>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0" name="TextBox 6"/>
          <p:cNvSpPr txBox="1">
            <a:spLocks noChangeArrowheads="1"/>
          </p:cNvSpPr>
          <p:nvPr/>
        </p:nvSpPr>
        <p:spPr bwMode="auto">
          <a:xfrm>
            <a:off x="179388" y="764704"/>
            <a:ext cx="4321175" cy="18158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Defensive Tactic: High Press</a:t>
            </a:r>
          </a:p>
          <a:p>
            <a:pPr eaLnBrk="1" hangingPunct="1">
              <a:spcBef>
                <a:spcPct val="0"/>
              </a:spcBef>
              <a:buFontTx/>
              <a:buNone/>
            </a:pPr>
            <a:r>
              <a:rPr lang="en-GB" altLang="en-US" sz="1600" dirty="0">
                <a:latin typeface="Tw Cen MT Condensed" pitchFamily="34" charset="0"/>
              </a:rPr>
              <a:t>This tactic means the team</a:t>
            </a:r>
          </a:p>
          <a:p>
            <a:pPr eaLnBrk="1" hangingPunct="1">
              <a:spcBef>
                <a:spcPct val="0"/>
              </a:spcBef>
              <a:buFontTx/>
              <a:buNone/>
            </a:pPr>
            <a:r>
              <a:rPr lang="en-GB" altLang="en-US" sz="1600" dirty="0">
                <a:latin typeface="Tw Cen MT Condensed" pitchFamily="34" charset="0"/>
              </a:rPr>
              <a:t>will try and win the ball back</a:t>
            </a:r>
          </a:p>
          <a:p>
            <a:pPr eaLnBrk="1" hangingPunct="1">
              <a:spcBef>
                <a:spcPct val="0"/>
              </a:spcBef>
              <a:buFontTx/>
              <a:buNone/>
            </a:pPr>
            <a:r>
              <a:rPr lang="en-GB" altLang="en-US" sz="1600" dirty="0">
                <a:latin typeface="Tw Cen MT Condensed" pitchFamily="34" charset="0"/>
              </a:rPr>
              <a:t>as high up the pitch as they</a:t>
            </a:r>
          </a:p>
          <a:p>
            <a:pPr eaLnBrk="1" hangingPunct="1">
              <a:spcBef>
                <a:spcPct val="0"/>
              </a:spcBef>
              <a:buFontTx/>
              <a:buNone/>
            </a:pPr>
            <a:r>
              <a:rPr lang="en-GB" altLang="en-US" sz="1600" dirty="0">
                <a:latin typeface="Tw Cen MT Condensed" pitchFamily="34" charset="0"/>
              </a:rPr>
              <a:t>can. Great if it works! It</a:t>
            </a:r>
          </a:p>
          <a:p>
            <a:pPr eaLnBrk="1" hangingPunct="1">
              <a:spcBef>
                <a:spcPct val="0"/>
              </a:spcBef>
              <a:buFontTx/>
              <a:buNone/>
            </a:pPr>
            <a:r>
              <a:rPr lang="en-GB" altLang="en-US" sz="1600" dirty="0">
                <a:latin typeface="Tw Cen MT Condensed" pitchFamily="34" charset="0"/>
              </a:rPr>
              <a:t>requires a lot of energy and</a:t>
            </a:r>
          </a:p>
          <a:p>
            <a:pPr eaLnBrk="1" hangingPunct="1">
              <a:spcBef>
                <a:spcPct val="0"/>
              </a:spcBef>
              <a:buFontTx/>
              <a:buNone/>
            </a:pPr>
            <a:r>
              <a:rPr lang="en-GB" altLang="en-US" sz="1600" dirty="0">
                <a:latin typeface="Tw Cen MT Condensed" pitchFamily="34" charset="0"/>
              </a:rPr>
              <a:t>you’ll leave a lot of space in front of the goal you’re defending.</a:t>
            </a:r>
          </a:p>
        </p:txBody>
      </p:sp>
      <p:sp>
        <p:nvSpPr>
          <p:cNvPr id="42" name="TextBox 6"/>
          <p:cNvSpPr txBox="1">
            <a:spLocks noChangeArrowheads="1"/>
          </p:cNvSpPr>
          <p:nvPr/>
        </p:nvSpPr>
        <p:spPr bwMode="auto">
          <a:xfrm>
            <a:off x="4643313" y="764704"/>
            <a:ext cx="4321175" cy="18158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–Defensive Tactic: Low Block</a:t>
            </a:r>
          </a:p>
          <a:p>
            <a:pPr eaLnBrk="1" hangingPunct="1">
              <a:spcBef>
                <a:spcPct val="0"/>
              </a:spcBef>
              <a:buFontTx/>
              <a:buNone/>
            </a:pPr>
            <a:r>
              <a:rPr lang="en-GB" altLang="en-US" sz="1600" dirty="0">
                <a:latin typeface="Tw Cen MT Condensed" pitchFamily="34" charset="0"/>
              </a:rPr>
              <a:t>This tactic sees the defence </a:t>
            </a:r>
          </a:p>
          <a:p>
            <a:pPr eaLnBrk="1" hangingPunct="1">
              <a:spcBef>
                <a:spcPct val="0"/>
              </a:spcBef>
              <a:buFontTx/>
              <a:buNone/>
            </a:pPr>
            <a:r>
              <a:rPr lang="en-GB" altLang="en-US" sz="1600" dirty="0">
                <a:latin typeface="Tw Cen MT Condensed" pitchFamily="34" charset="0"/>
              </a:rPr>
              <a:t>sitting very deep in front of their </a:t>
            </a:r>
          </a:p>
          <a:p>
            <a:pPr eaLnBrk="1" hangingPunct="1">
              <a:spcBef>
                <a:spcPct val="0"/>
              </a:spcBef>
              <a:buFontTx/>
              <a:buNone/>
            </a:pPr>
            <a:r>
              <a:rPr lang="en-GB" altLang="en-US" sz="1600" dirty="0">
                <a:latin typeface="Tw Cen MT Condensed" pitchFamily="34" charset="0"/>
              </a:rPr>
              <a:t>own area. The defence allows the</a:t>
            </a:r>
          </a:p>
          <a:p>
            <a:pPr eaLnBrk="1" hangingPunct="1">
              <a:spcBef>
                <a:spcPct val="0"/>
              </a:spcBef>
              <a:buFontTx/>
              <a:buNone/>
            </a:pPr>
            <a:r>
              <a:rPr lang="en-GB" altLang="en-US" sz="1600" dirty="0">
                <a:latin typeface="Tw Cen MT Condensed" pitchFamily="34" charset="0"/>
              </a:rPr>
              <a:t>team to have the ball unchallenged</a:t>
            </a:r>
          </a:p>
          <a:p>
            <a:pPr eaLnBrk="1" hangingPunct="1">
              <a:spcBef>
                <a:spcPct val="0"/>
              </a:spcBef>
              <a:buFontTx/>
              <a:buNone/>
            </a:pPr>
            <a:r>
              <a:rPr lang="en-GB" altLang="en-US" sz="1600" dirty="0">
                <a:latin typeface="Tw Cen MT Condensed" pitchFamily="34" charset="0"/>
              </a:rPr>
              <a:t>in the middle of the pitch. It lets a team get lots of people blocking the ball. But it also lets the team close to your goal!</a:t>
            </a:r>
          </a:p>
        </p:txBody>
      </p:sp>
      <p:sp>
        <p:nvSpPr>
          <p:cNvPr id="58" name="TextBox 6"/>
          <p:cNvSpPr txBox="1">
            <a:spLocks noChangeArrowheads="1"/>
          </p:cNvSpPr>
          <p:nvPr/>
        </p:nvSpPr>
        <p:spPr bwMode="auto">
          <a:xfrm>
            <a:off x="179512" y="2651428"/>
            <a:ext cx="4321175" cy="18158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Offensive Tactic: Direct (Long Ball)</a:t>
            </a:r>
          </a:p>
          <a:p>
            <a:pPr eaLnBrk="1" hangingPunct="1">
              <a:spcBef>
                <a:spcPct val="0"/>
              </a:spcBef>
              <a:buFontTx/>
              <a:buNone/>
            </a:pPr>
            <a:r>
              <a:rPr lang="en-GB" altLang="en-US" sz="1600" dirty="0">
                <a:latin typeface="Tw Cen MT Condensed" pitchFamily="34" charset="0"/>
              </a:rPr>
              <a:t>Put simply ‘the long ball’ uses a target</a:t>
            </a:r>
          </a:p>
          <a:p>
            <a:pPr eaLnBrk="1" hangingPunct="1">
              <a:spcBef>
                <a:spcPct val="0"/>
              </a:spcBef>
              <a:buFontTx/>
              <a:buNone/>
            </a:pPr>
            <a:r>
              <a:rPr lang="en-GB" altLang="en-US" sz="1600" dirty="0">
                <a:latin typeface="Tw Cen MT Condensed" pitchFamily="34" charset="0"/>
              </a:rPr>
              <a:t>man who stands close to the goal they’re</a:t>
            </a:r>
          </a:p>
          <a:p>
            <a:pPr eaLnBrk="1" hangingPunct="1">
              <a:spcBef>
                <a:spcPct val="0"/>
              </a:spcBef>
              <a:buFontTx/>
              <a:buNone/>
            </a:pPr>
            <a:r>
              <a:rPr lang="en-GB" altLang="en-US" sz="1600" dirty="0">
                <a:latin typeface="Tw Cen MT Condensed" pitchFamily="34" charset="0"/>
              </a:rPr>
              <a:t>Attacking. The team kick the ball to this </a:t>
            </a:r>
          </a:p>
          <a:p>
            <a:pPr eaLnBrk="1" hangingPunct="1">
              <a:spcBef>
                <a:spcPct val="0"/>
              </a:spcBef>
              <a:buFontTx/>
              <a:buNone/>
            </a:pPr>
            <a:r>
              <a:rPr lang="en-GB" altLang="en-US" sz="1600" dirty="0">
                <a:latin typeface="Tw Cen MT Condensed" pitchFamily="34" charset="0"/>
              </a:rPr>
              <a:t>player as soon as they can. It lets you move</a:t>
            </a:r>
          </a:p>
          <a:p>
            <a:pPr eaLnBrk="1" hangingPunct="1">
              <a:spcBef>
                <a:spcPct val="0"/>
              </a:spcBef>
              <a:buFontTx/>
              <a:buNone/>
            </a:pPr>
            <a:r>
              <a:rPr lang="en-GB" altLang="en-US" sz="1600" dirty="0">
                <a:latin typeface="Tw Cen MT Condensed" pitchFamily="34" charset="0"/>
              </a:rPr>
              <a:t>up the pitch fast, but sometimes means your</a:t>
            </a:r>
          </a:p>
          <a:p>
            <a:pPr eaLnBrk="1" hangingPunct="1">
              <a:spcBef>
                <a:spcPct val="0"/>
              </a:spcBef>
              <a:buFontTx/>
              <a:buNone/>
            </a:pPr>
            <a:r>
              <a:rPr lang="en-GB" altLang="en-US" sz="1600" dirty="0">
                <a:latin typeface="Tw Cen MT Condensed" pitchFamily="34" charset="0"/>
              </a:rPr>
              <a:t>team might loose the ball a lot!</a:t>
            </a:r>
          </a:p>
        </p:txBody>
      </p:sp>
      <p:sp>
        <p:nvSpPr>
          <p:cNvPr id="59" name="TextBox 6"/>
          <p:cNvSpPr txBox="1">
            <a:spLocks noChangeArrowheads="1"/>
          </p:cNvSpPr>
          <p:nvPr/>
        </p:nvSpPr>
        <p:spPr bwMode="auto">
          <a:xfrm>
            <a:off x="4643437" y="2651428"/>
            <a:ext cx="4321175" cy="18158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–Offensive Tactic: Patience &amp; Width</a:t>
            </a:r>
          </a:p>
          <a:p>
            <a:pPr eaLnBrk="1" hangingPunct="1">
              <a:spcBef>
                <a:spcPct val="0"/>
              </a:spcBef>
              <a:buFontTx/>
              <a:buNone/>
            </a:pPr>
            <a:r>
              <a:rPr lang="en-GB" altLang="en-US" sz="1600" dirty="0">
                <a:latin typeface="Tw Cen MT Condensed" pitchFamily="34" charset="0"/>
              </a:rPr>
              <a:t>To optimise width, the attacking team</a:t>
            </a:r>
          </a:p>
          <a:p>
            <a:pPr eaLnBrk="1" hangingPunct="1">
              <a:spcBef>
                <a:spcPct val="0"/>
              </a:spcBef>
              <a:buFontTx/>
              <a:buNone/>
            </a:pPr>
            <a:r>
              <a:rPr lang="en-GB" altLang="en-US" sz="1600" dirty="0">
                <a:latin typeface="Tw Cen MT Condensed" pitchFamily="34" charset="0"/>
              </a:rPr>
              <a:t>positions players out wide. Using quick</a:t>
            </a:r>
          </a:p>
          <a:p>
            <a:pPr eaLnBrk="1" hangingPunct="1">
              <a:spcBef>
                <a:spcPct val="0"/>
              </a:spcBef>
              <a:buFontTx/>
              <a:buNone/>
            </a:pPr>
            <a:r>
              <a:rPr lang="en-GB" altLang="en-US" sz="1600" dirty="0">
                <a:latin typeface="Tw Cen MT Condensed" pitchFamily="34" charset="0"/>
              </a:rPr>
              <a:t>passes to move the defence left and right, </a:t>
            </a:r>
          </a:p>
          <a:p>
            <a:pPr eaLnBrk="1" hangingPunct="1">
              <a:spcBef>
                <a:spcPct val="0"/>
              </a:spcBef>
              <a:buFontTx/>
              <a:buNone/>
            </a:pPr>
            <a:r>
              <a:rPr lang="en-GB" altLang="en-US" sz="1600" dirty="0">
                <a:latin typeface="Tw Cen MT Condensed" pitchFamily="34" charset="0"/>
              </a:rPr>
              <a:t>the attacking team aims to create a space</a:t>
            </a:r>
          </a:p>
          <a:p>
            <a:pPr eaLnBrk="1" hangingPunct="1">
              <a:spcBef>
                <a:spcPct val="0"/>
              </a:spcBef>
              <a:buFontTx/>
              <a:buNone/>
            </a:pPr>
            <a:r>
              <a:rPr lang="en-GB" altLang="en-US" sz="1600" dirty="0">
                <a:latin typeface="Tw Cen MT Condensed" pitchFamily="34" charset="0"/>
              </a:rPr>
              <a:t>to exploit. If you can pass well, great! If not,</a:t>
            </a:r>
          </a:p>
          <a:p>
            <a:pPr eaLnBrk="1" hangingPunct="1">
              <a:spcBef>
                <a:spcPct val="0"/>
              </a:spcBef>
              <a:buFontTx/>
              <a:buNone/>
            </a:pPr>
            <a:r>
              <a:rPr lang="en-GB" altLang="en-US" sz="1600" dirty="0">
                <a:latin typeface="Tw Cen MT Condensed" pitchFamily="34" charset="0"/>
              </a:rPr>
              <a:t>you may lose the ball with a lot of space behind you!</a:t>
            </a:r>
          </a:p>
        </p:txBody>
      </p:sp>
      <p:pic>
        <p:nvPicPr>
          <p:cNvPr id="1026" name="Picture 2" descr="Image result for high press in football"/>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6076" b="31579"/>
          <a:stretch/>
        </p:blipFill>
        <p:spPr bwMode="auto">
          <a:xfrm>
            <a:off x="2123728" y="1137903"/>
            <a:ext cx="2304256" cy="10694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0" name="AutoShape 4" descr="Image result for low block in footbal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Image result for park the bus low block in footbal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30386" y="1052736"/>
            <a:ext cx="1563948" cy="9989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Image result for target man football"/>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7227" r="24707" b="25836"/>
          <a:stretch/>
        </p:blipFill>
        <p:spPr bwMode="auto">
          <a:xfrm>
            <a:off x="3067337" y="3140968"/>
            <a:ext cx="1360647" cy="11809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1" name="AutoShape 10" descr="Image result for tika tak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6" name="Picture 12" descr="Image result for tika tak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67194" y="2970822"/>
            <a:ext cx="1525286" cy="9622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456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8" name="Straight Connector 127"/>
          <p:cNvCxnSpPr/>
          <p:nvPr/>
        </p:nvCxnSpPr>
        <p:spPr>
          <a:xfrm>
            <a:off x="7812360" y="5085184"/>
            <a:ext cx="0" cy="1736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6- Lesson 1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Girl Kicking Soccer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Girl Soccer Pla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6"/>
          <p:cNvSpPr txBox="1">
            <a:spLocks noChangeArrowheads="1"/>
          </p:cNvSpPr>
          <p:nvPr/>
        </p:nvSpPr>
        <p:spPr bwMode="auto">
          <a:xfrm>
            <a:off x="179388" y="764704"/>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Passing</a:t>
            </a:r>
          </a:p>
          <a:p>
            <a:pPr eaLnBrk="1" hangingPunct="1">
              <a:spcBef>
                <a:spcPct val="0"/>
              </a:spcBef>
              <a:buFontTx/>
              <a:buNone/>
            </a:pPr>
            <a:r>
              <a:rPr lang="en-GB" altLang="en-US" sz="1600" dirty="0">
                <a:latin typeface="Tw Cen MT Condensed" pitchFamily="34" charset="0"/>
              </a:rPr>
              <a:t>Encourage children to:</a:t>
            </a:r>
          </a:p>
          <a:p>
            <a:pPr eaLnBrk="1" hangingPunct="1">
              <a:spcBef>
                <a:spcPct val="0"/>
              </a:spcBef>
              <a:buFontTx/>
              <a:buNone/>
            </a:pPr>
            <a:r>
              <a:rPr lang="en-GB" altLang="en-US" sz="1600" dirty="0">
                <a:latin typeface="Tw Cen MT Condensed" pitchFamily="34" charset="0"/>
              </a:rPr>
              <a:t>Use the instep of the foot</a:t>
            </a:r>
          </a:p>
          <a:p>
            <a:pPr eaLnBrk="1" hangingPunct="1">
              <a:spcBef>
                <a:spcPct val="0"/>
              </a:spcBef>
              <a:buFontTx/>
              <a:buNone/>
            </a:pPr>
            <a:r>
              <a:rPr lang="en-GB" altLang="en-US" sz="1600" dirty="0">
                <a:latin typeface="Tw Cen MT Condensed" pitchFamily="34" charset="0"/>
              </a:rPr>
              <a:t>to ‘push’ the ball.</a:t>
            </a:r>
          </a:p>
          <a:p>
            <a:pPr eaLnBrk="1" hangingPunct="1">
              <a:spcBef>
                <a:spcPct val="0"/>
              </a:spcBef>
              <a:buFontTx/>
              <a:buNone/>
            </a:pPr>
            <a:r>
              <a:rPr lang="en-GB" altLang="en-US" sz="1600" dirty="0">
                <a:latin typeface="Tw Cen MT Condensed" pitchFamily="34" charset="0"/>
              </a:rPr>
              <a:t>toes or laces will often mean too</a:t>
            </a:r>
          </a:p>
          <a:p>
            <a:pPr eaLnBrk="1" hangingPunct="1">
              <a:spcBef>
                <a:spcPct val="0"/>
              </a:spcBef>
              <a:buFontTx/>
              <a:buNone/>
            </a:pPr>
            <a:r>
              <a:rPr lang="en-GB" altLang="en-US" sz="1600" dirty="0">
                <a:latin typeface="Tw Cen MT Condensed" pitchFamily="34" charset="0"/>
              </a:rPr>
              <a:t>fast and not enough control of direction!</a:t>
            </a:r>
          </a:p>
        </p:txBody>
      </p:sp>
      <p:pic>
        <p:nvPicPr>
          <p:cNvPr id="1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5354" t="58860" r="69531" b="18650"/>
          <a:stretch/>
        </p:blipFill>
        <p:spPr bwMode="auto">
          <a:xfrm>
            <a:off x="2771800" y="836712"/>
            <a:ext cx="1655392" cy="13855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6" name="TextBox 69"/>
          <p:cNvSpPr txBox="1">
            <a:spLocks noChangeArrowheads="1"/>
          </p:cNvSpPr>
          <p:nvPr/>
        </p:nvSpPr>
        <p:spPr bwMode="auto">
          <a:xfrm>
            <a:off x="179512" y="2375009"/>
            <a:ext cx="4321051"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2. Passing Gates!</a:t>
            </a:r>
          </a:p>
          <a:p>
            <a:pPr eaLnBrk="1" hangingPunct="1">
              <a:spcBef>
                <a:spcPct val="0"/>
              </a:spcBef>
              <a:buFontTx/>
              <a:buNone/>
            </a:pPr>
            <a:endParaRPr lang="en-GB" altLang="en-US" sz="1600" u="sng" dirty="0">
              <a:latin typeface="Tw Cen MT Condensed" pitchFamily="34" charset="0"/>
            </a:endParaRPr>
          </a:p>
          <a:p>
            <a:pPr eaLnBrk="1" hangingPunct="1">
              <a:spcBef>
                <a:spcPct val="0"/>
              </a:spcBef>
              <a:buFontTx/>
              <a:buNone/>
            </a:pPr>
            <a:r>
              <a:rPr lang="en-GB" altLang="en-US" sz="1600" b="1" i="1" u="sng" dirty="0">
                <a:latin typeface="Tw Cen MT Condensed" pitchFamily="34" charset="0"/>
              </a:rPr>
              <a:t>Pair children by ability.</a:t>
            </a:r>
          </a:p>
          <a:p>
            <a:pPr eaLnBrk="1" hangingPunct="1">
              <a:spcBef>
                <a:spcPct val="0"/>
              </a:spcBef>
              <a:buFontTx/>
              <a:buNone/>
            </a:pPr>
            <a:r>
              <a:rPr lang="en-GB" altLang="en-US" sz="1600" dirty="0">
                <a:latin typeface="Tw Cen MT Condensed" pitchFamily="34" charset="0"/>
              </a:rPr>
              <a:t>Children must pass through the</a:t>
            </a:r>
          </a:p>
          <a:p>
            <a:pPr eaLnBrk="1" hangingPunct="1">
              <a:spcBef>
                <a:spcPct val="0"/>
              </a:spcBef>
              <a:buFontTx/>
              <a:buNone/>
            </a:pPr>
            <a:r>
              <a:rPr lang="en-GB" altLang="en-US" sz="1600" dirty="0">
                <a:latin typeface="Tw Cen MT Condensed" pitchFamily="34" charset="0"/>
              </a:rPr>
              <a:t>gates, then dribble and find</a:t>
            </a:r>
          </a:p>
          <a:p>
            <a:pPr eaLnBrk="1" hangingPunct="1">
              <a:spcBef>
                <a:spcPct val="0"/>
              </a:spcBef>
              <a:buFontTx/>
              <a:buNone/>
            </a:pPr>
            <a:r>
              <a:rPr lang="en-GB" altLang="en-US" sz="1600" dirty="0">
                <a:latin typeface="Tw Cen MT Condensed" pitchFamily="34" charset="0"/>
              </a:rPr>
              <a:t>another one!</a:t>
            </a:r>
          </a:p>
          <a:p>
            <a:pPr eaLnBrk="1" hangingPunct="1">
              <a:spcBef>
                <a:spcPct val="0"/>
              </a:spcBef>
              <a:buFontTx/>
              <a:buNone/>
            </a:pPr>
            <a:endParaRPr lang="en-GB" altLang="en-US" sz="1600" dirty="0">
              <a:latin typeface="Tw Cen MT Condensed" pitchFamily="34" charset="0"/>
            </a:endParaRPr>
          </a:p>
          <a:p>
            <a:pPr eaLnBrk="1" hangingPunct="1">
              <a:spcBef>
                <a:spcPct val="0"/>
              </a:spcBef>
              <a:buFontTx/>
              <a:buNone/>
            </a:pPr>
            <a:r>
              <a:rPr lang="en-GB" altLang="en-US" sz="1600" b="1" dirty="0">
                <a:latin typeface="Tw Cen MT Condensed" pitchFamily="34" charset="0"/>
              </a:rPr>
              <a:t>PROGRESSION - </a:t>
            </a:r>
            <a:r>
              <a:rPr lang="en-GB" altLang="en-US" sz="1600" dirty="0">
                <a:latin typeface="Tw Cen MT Condensed" pitchFamily="34" charset="0"/>
              </a:rPr>
              <a:t> </a:t>
            </a:r>
          </a:p>
        </p:txBody>
      </p:sp>
      <p:sp>
        <p:nvSpPr>
          <p:cNvPr id="94" name="TextBox 93"/>
          <p:cNvSpPr txBox="1"/>
          <p:nvPr/>
        </p:nvSpPr>
        <p:spPr>
          <a:xfrm>
            <a:off x="612131" y="3836655"/>
            <a:ext cx="3707905" cy="584775"/>
          </a:xfrm>
          <a:prstGeom prst="rect">
            <a:avLst/>
          </a:prstGeom>
          <a:noFill/>
        </p:spPr>
        <p:txBody>
          <a:bodyPr wrap="square" rtlCol="0">
            <a:spAutoFit/>
          </a:bodyPr>
          <a:lstStyle/>
          <a:p>
            <a:pPr algn="ctr"/>
            <a:r>
              <a:rPr lang="en-GB" sz="1600" b="1" dirty="0">
                <a:solidFill>
                  <a:srgbClr val="FF0000"/>
                </a:solidFill>
                <a:latin typeface="Tw Cen MT Condensed" panose="020B0606020104020203" pitchFamily="34" charset="0"/>
              </a:rPr>
              <a:t>“How many passes can you</a:t>
            </a:r>
          </a:p>
          <a:p>
            <a:pPr algn="ctr"/>
            <a:r>
              <a:rPr lang="en-GB" sz="1600" b="1" dirty="0">
                <a:solidFill>
                  <a:srgbClr val="FF0000"/>
                </a:solidFill>
                <a:latin typeface="Tw Cen MT Condensed" panose="020B0606020104020203" pitchFamily="34" charset="0"/>
              </a:rPr>
              <a:t> do in 1 minute?! Go!”</a:t>
            </a:r>
          </a:p>
        </p:txBody>
      </p:sp>
      <p:pic>
        <p:nvPicPr>
          <p:cNvPr id="95"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2193" t="32285" r="55112" b="14795"/>
          <a:stretch/>
        </p:blipFill>
        <p:spPr bwMode="auto">
          <a:xfrm>
            <a:off x="3712586" y="3702557"/>
            <a:ext cx="525059" cy="688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7" name="Rectangle 96"/>
          <p:cNvSpPr/>
          <p:nvPr/>
        </p:nvSpPr>
        <p:spPr>
          <a:xfrm>
            <a:off x="2268316" y="2492895"/>
            <a:ext cx="2160240" cy="11521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nvSpPr>
        <p:spPr>
          <a:xfrm>
            <a:off x="2340323" y="2564904"/>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p:nvSpPr>
        <p:spPr>
          <a:xfrm>
            <a:off x="2629636" y="285293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nvSpPr>
        <p:spPr>
          <a:xfrm>
            <a:off x="4213812" y="342900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p:nvPr/>
        </p:nvSpPr>
        <p:spPr>
          <a:xfrm>
            <a:off x="4213812" y="29969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p:nvPr/>
        </p:nvSpPr>
        <p:spPr>
          <a:xfrm>
            <a:off x="2844379" y="342900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p:cNvSpPr/>
          <p:nvPr/>
        </p:nvSpPr>
        <p:spPr>
          <a:xfrm>
            <a:off x="2340323" y="342900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p:nvSpPr>
        <p:spPr>
          <a:xfrm>
            <a:off x="2988395" y="256490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p:cNvSpPr/>
          <p:nvPr/>
        </p:nvSpPr>
        <p:spPr>
          <a:xfrm>
            <a:off x="2988395" y="27809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p:cNvSpPr/>
          <p:nvPr/>
        </p:nvSpPr>
        <p:spPr>
          <a:xfrm>
            <a:off x="3925780" y="328498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p:nvSpPr>
        <p:spPr>
          <a:xfrm>
            <a:off x="3637748" y="335699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p:cNvSpPr/>
          <p:nvPr/>
        </p:nvSpPr>
        <p:spPr>
          <a:xfrm>
            <a:off x="4213812" y="27809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p:cNvSpPr/>
          <p:nvPr/>
        </p:nvSpPr>
        <p:spPr>
          <a:xfrm>
            <a:off x="3996507" y="263691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p:cNvSpPr/>
          <p:nvPr/>
        </p:nvSpPr>
        <p:spPr>
          <a:xfrm>
            <a:off x="2413612" y="3068960"/>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p:cNvSpPr/>
          <p:nvPr/>
        </p:nvSpPr>
        <p:spPr>
          <a:xfrm>
            <a:off x="2412331" y="3221360"/>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p:cNvSpPr/>
          <p:nvPr/>
        </p:nvSpPr>
        <p:spPr>
          <a:xfrm>
            <a:off x="3421724" y="2780928"/>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p:nvPr/>
        </p:nvSpPr>
        <p:spPr>
          <a:xfrm>
            <a:off x="3564459" y="2852936"/>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p:nvPr/>
        </p:nvSpPr>
        <p:spPr>
          <a:xfrm>
            <a:off x="3061684" y="3212976"/>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p:cNvSpPr/>
          <p:nvPr/>
        </p:nvSpPr>
        <p:spPr>
          <a:xfrm>
            <a:off x="3205700" y="3356992"/>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TextBox 69"/>
          <p:cNvSpPr txBox="1">
            <a:spLocks noChangeArrowheads="1"/>
          </p:cNvSpPr>
          <p:nvPr/>
        </p:nvSpPr>
        <p:spPr bwMode="auto">
          <a:xfrm>
            <a:off x="179512" y="4505052"/>
            <a:ext cx="8785101"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4. Overload!</a:t>
            </a:r>
          </a:p>
          <a:p>
            <a:pPr marL="0" indent="0" eaLnBrk="1" hangingPunct="1">
              <a:spcBef>
                <a:spcPct val="0"/>
              </a:spcBef>
              <a:buNone/>
            </a:pPr>
            <a:endParaRPr lang="en-GB" sz="1600" b="1" i="1" u="sng" dirty="0">
              <a:latin typeface="Tw Cen MT Condensed" panose="020B0606020104020203" pitchFamily="34" charset="0"/>
            </a:endParaRPr>
          </a:p>
          <a:p>
            <a:pPr marL="0" indent="0" eaLnBrk="1" hangingPunct="1">
              <a:spcBef>
                <a:spcPct val="0"/>
              </a:spcBef>
              <a:buNone/>
            </a:pPr>
            <a:endParaRPr lang="en-GB" sz="1600" b="1" i="1" u="sng" dirty="0">
              <a:latin typeface="Tw Cen MT Condensed" panose="020B0606020104020203" pitchFamily="34" charset="0"/>
            </a:endParaRPr>
          </a:p>
          <a:p>
            <a:pPr marL="0" indent="0" eaLnBrk="1" hangingPunct="1">
              <a:spcBef>
                <a:spcPct val="0"/>
              </a:spcBef>
              <a:buNone/>
            </a:pPr>
            <a:endParaRPr lang="en-GB" sz="1600" b="1" i="1" u="sng" dirty="0">
              <a:latin typeface="Tw Cen MT Condensed" panose="020B0606020104020203" pitchFamily="34" charset="0"/>
            </a:endParaRPr>
          </a:p>
          <a:p>
            <a:pPr marL="0" indent="0" eaLnBrk="1" hangingPunct="1">
              <a:spcBef>
                <a:spcPct val="0"/>
              </a:spcBef>
              <a:buNone/>
            </a:pPr>
            <a:r>
              <a:rPr lang="en-GB" sz="1600" b="1" i="1" u="sng" dirty="0">
                <a:latin typeface="Tw Cen MT Condensed" panose="020B0606020104020203" pitchFamily="34" charset="0"/>
              </a:rPr>
              <a:t>To start with make sure each group has three</a:t>
            </a:r>
          </a:p>
          <a:p>
            <a:pPr marL="0" indent="0" eaLnBrk="1" hangingPunct="1">
              <a:spcBef>
                <a:spcPct val="0"/>
              </a:spcBef>
              <a:buNone/>
            </a:pPr>
            <a:r>
              <a:rPr lang="en-GB" sz="1600" b="1" i="1" u="sng" dirty="0">
                <a:latin typeface="Tw Cen MT Condensed" panose="020B0606020104020203" pitchFamily="34" charset="0"/>
              </a:rPr>
              <a:t>attackers vs one defender, as the activity develops</a:t>
            </a:r>
          </a:p>
          <a:p>
            <a:pPr marL="0" indent="0" eaLnBrk="1" hangingPunct="1">
              <a:spcBef>
                <a:spcPct val="0"/>
              </a:spcBef>
              <a:buNone/>
            </a:pPr>
            <a:r>
              <a:rPr lang="en-GB" sz="1600" b="1" i="1" u="sng" dirty="0">
                <a:latin typeface="Tw Cen MT Condensed" panose="020B0606020104020203" pitchFamily="34" charset="0"/>
              </a:rPr>
              <a:t>and the children progress this can be adapted to</a:t>
            </a:r>
          </a:p>
          <a:p>
            <a:pPr marL="0" indent="0" eaLnBrk="1" hangingPunct="1">
              <a:spcBef>
                <a:spcPct val="0"/>
              </a:spcBef>
              <a:buNone/>
            </a:pPr>
            <a:r>
              <a:rPr lang="en-GB" sz="1600" b="1" i="1" u="sng" dirty="0">
                <a:latin typeface="Tw Cen MT Condensed" panose="020B0606020104020203" pitchFamily="34" charset="0"/>
              </a:rPr>
              <a:t>2 vs 1 or even 2 vs 2 to really challenge the children.</a:t>
            </a:r>
            <a:endParaRPr lang="en-GB"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itchFamily="34" charset="0"/>
            </a:endParaRPr>
          </a:p>
        </p:txBody>
      </p:sp>
      <p:sp>
        <p:nvSpPr>
          <p:cNvPr id="117"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7"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4575" t="48705" r="57243" b="29446"/>
          <a:stretch/>
        </p:blipFill>
        <p:spPr bwMode="auto">
          <a:xfrm>
            <a:off x="5976797" y="4581128"/>
            <a:ext cx="971467" cy="656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8" name="Multiply 117"/>
          <p:cNvSpPr/>
          <p:nvPr/>
        </p:nvSpPr>
        <p:spPr>
          <a:xfrm>
            <a:off x="6282510" y="5013176"/>
            <a:ext cx="360040" cy="35144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Multiply 119"/>
          <p:cNvSpPr/>
          <p:nvPr/>
        </p:nvSpPr>
        <p:spPr>
          <a:xfrm>
            <a:off x="5508104" y="6309320"/>
            <a:ext cx="360040" cy="35144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Multiply 120"/>
          <p:cNvSpPr/>
          <p:nvPr/>
        </p:nvSpPr>
        <p:spPr>
          <a:xfrm>
            <a:off x="6300192" y="6309320"/>
            <a:ext cx="360040" cy="35144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Multiply 121"/>
          <p:cNvSpPr/>
          <p:nvPr/>
        </p:nvSpPr>
        <p:spPr>
          <a:xfrm>
            <a:off x="7164288" y="6309320"/>
            <a:ext cx="360040" cy="35144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3" name="Picture 2" descr="Image result for football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28344" y="6017733"/>
            <a:ext cx="303736" cy="291587"/>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Goal Word with Soccer Ball"/>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296468">
            <a:off x="7186513" y="4859478"/>
            <a:ext cx="1685125" cy="434763"/>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Boy Soccer Player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47366" y="4647981"/>
            <a:ext cx="1224434" cy="797243"/>
          </a:xfrm>
          <a:prstGeom prst="rect">
            <a:avLst/>
          </a:prstGeom>
          <a:noFill/>
          <a:extLst>
            <a:ext uri="{909E8E84-426E-40DD-AFC4-6F175D3DCCD1}">
              <a14:hiddenFill xmlns:a14="http://schemas.microsoft.com/office/drawing/2010/main">
                <a:solidFill>
                  <a:srgbClr val="FFFFFF"/>
                </a:solidFill>
              </a14:hiddenFill>
            </a:ext>
          </a:extLst>
        </p:spPr>
      </p:pic>
      <p:cxnSp>
        <p:nvCxnSpPr>
          <p:cNvPr id="124" name="Straight Connector 123"/>
          <p:cNvCxnSpPr/>
          <p:nvPr/>
        </p:nvCxnSpPr>
        <p:spPr>
          <a:xfrm>
            <a:off x="5220072" y="5076859"/>
            <a:ext cx="0" cy="1736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69"/>
          <p:cNvSpPr txBox="1">
            <a:spLocks noChangeArrowheads="1"/>
          </p:cNvSpPr>
          <p:nvPr/>
        </p:nvSpPr>
        <p:spPr bwMode="auto">
          <a:xfrm>
            <a:off x="4643437" y="2375009"/>
            <a:ext cx="4321051"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3. Shooting (technique)</a:t>
            </a:r>
          </a:p>
          <a:p>
            <a:pPr marL="0" indent="0" eaLnBrk="1" hangingPunct="1">
              <a:spcBef>
                <a:spcPct val="0"/>
              </a:spcBef>
              <a:buFontTx/>
              <a:buNone/>
            </a:pPr>
            <a:r>
              <a:rPr lang="en-GB" altLang="en-US" sz="1600" dirty="0">
                <a:latin typeface="Tw Cen MT Condensed" panose="020B0606020104020203" pitchFamily="34" charset="0"/>
              </a:rPr>
              <a:t>Each target represents a number</a:t>
            </a:r>
          </a:p>
          <a:p>
            <a:pPr marL="0" indent="0" eaLnBrk="1" hangingPunct="1">
              <a:spcBef>
                <a:spcPct val="0"/>
              </a:spcBef>
              <a:buFontTx/>
              <a:buNone/>
            </a:pPr>
            <a:r>
              <a:rPr lang="en-GB" altLang="en-US" sz="1600" dirty="0">
                <a:latin typeface="Tw Cen MT Condensed" panose="020B0606020104020203" pitchFamily="34" charset="0"/>
              </a:rPr>
              <a:t>of points, every time it is a child’s</a:t>
            </a:r>
          </a:p>
          <a:p>
            <a:pPr marL="0" indent="0" eaLnBrk="1" hangingPunct="1">
              <a:spcBef>
                <a:spcPct val="0"/>
              </a:spcBef>
              <a:buFontTx/>
              <a:buNone/>
            </a:pPr>
            <a:r>
              <a:rPr lang="en-GB" altLang="en-US" sz="1600" dirty="0">
                <a:latin typeface="Tw Cen MT Condensed" panose="020B0606020104020203" pitchFamily="34" charset="0"/>
              </a:rPr>
              <a:t>turn – allow them to take 3 shots</a:t>
            </a:r>
          </a:p>
          <a:p>
            <a:pPr marL="0" indent="0" eaLnBrk="1" hangingPunct="1">
              <a:spcBef>
                <a:spcPct val="0"/>
              </a:spcBef>
              <a:buFontTx/>
              <a:buNone/>
            </a:pPr>
            <a:r>
              <a:rPr lang="en-GB" altLang="en-US" sz="1600" dirty="0">
                <a:latin typeface="Tw Cen MT Condensed" panose="020B0606020104020203" pitchFamily="34" charset="0"/>
              </a:rPr>
              <a:t>minimum!</a:t>
            </a:r>
            <a:endParaRPr lang="en-GB" altLang="en-US" sz="1600" u="sng" dirty="0">
              <a:latin typeface="Tw Cen MT Condensed" pitchFamily="34" charset="0"/>
            </a:endParaRPr>
          </a:p>
          <a:p>
            <a:pPr marL="0" indent="0" eaLnBrk="1" hangingPunct="1">
              <a:spcBef>
                <a:spcPct val="0"/>
              </a:spcBef>
              <a:buNone/>
            </a:pPr>
            <a:r>
              <a:rPr lang="en-GB" altLang="en-US" sz="1600" b="1" i="1" u="sng" dirty="0">
                <a:latin typeface="Tw Cen MT Condensed" panose="020B0606020104020203" pitchFamily="34" charset="0"/>
              </a:rPr>
              <a:t>M/A further away, smaller targets</a:t>
            </a:r>
          </a:p>
          <a:p>
            <a:pPr marL="0" indent="0" eaLnBrk="1" hangingPunct="1">
              <a:spcBef>
                <a:spcPct val="0"/>
              </a:spcBef>
              <a:buNone/>
            </a:pPr>
            <a:r>
              <a:rPr lang="en-GB" altLang="en-US" sz="1600" b="1" i="1" u="sng" dirty="0">
                <a:latin typeface="Tw Cen MT Condensed" panose="020B0606020104020203" pitchFamily="34" charset="0"/>
              </a:rPr>
              <a:t>– Use weaker foot. </a:t>
            </a:r>
          </a:p>
          <a:p>
            <a:pPr marL="0" indent="0" eaLnBrk="1" hangingPunct="1">
              <a:spcBef>
                <a:spcPct val="0"/>
              </a:spcBef>
              <a:buNone/>
            </a:pPr>
            <a:r>
              <a:rPr lang="en-GB" altLang="en-US" sz="1600" b="1" i="1" u="sng" dirty="0">
                <a:latin typeface="Tw Cen MT Condensed" panose="020B0606020104020203" pitchFamily="34" charset="0"/>
              </a:rPr>
              <a:t>L/A close to target, large target.</a:t>
            </a:r>
            <a:endParaRPr lang="en-GB" sz="1500" u="sng" dirty="0">
              <a:latin typeface="Tw Cen MT Condensed" panose="020B0606020104020203" pitchFamily="34" charset="0"/>
            </a:endParaRPr>
          </a:p>
        </p:txBody>
      </p:sp>
      <p:sp>
        <p:nvSpPr>
          <p:cNvPr id="56" name="Oval 55"/>
          <p:cNvSpPr/>
          <p:nvPr/>
        </p:nvSpPr>
        <p:spPr>
          <a:xfrm>
            <a:off x="7884368" y="3933056"/>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Isosceles Triangle 56"/>
          <p:cNvSpPr/>
          <p:nvPr/>
        </p:nvSpPr>
        <p:spPr>
          <a:xfrm>
            <a:off x="7019700" y="2996952"/>
            <a:ext cx="144302" cy="144016"/>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Isosceles Triangle 57"/>
          <p:cNvSpPr/>
          <p:nvPr/>
        </p:nvSpPr>
        <p:spPr>
          <a:xfrm>
            <a:off x="7451748" y="2996952"/>
            <a:ext cx="144302" cy="144016"/>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Isosceles Triangle 58"/>
          <p:cNvSpPr/>
          <p:nvPr/>
        </p:nvSpPr>
        <p:spPr>
          <a:xfrm>
            <a:off x="7596050" y="2996952"/>
            <a:ext cx="144302" cy="144016"/>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Isosceles Triangle 59"/>
          <p:cNvSpPr/>
          <p:nvPr/>
        </p:nvSpPr>
        <p:spPr>
          <a:xfrm>
            <a:off x="8099820" y="2996952"/>
            <a:ext cx="144302" cy="144016"/>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Isosceles Triangle 60"/>
          <p:cNvSpPr/>
          <p:nvPr/>
        </p:nvSpPr>
        <p:spPr>
          <a:xfrm>
            <a:off x="8244122" y="2996952"/>
            <a:ext cx="144302" cy="14401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Isosceles Triangle 61"/>
          <p:cNvSpPr/>
          <p:nvPr/>
        </p:nvSpPr>
        <p:spPr>
          <a:xfrm>
            <a:off x="8676170" y="2996952"/>
            <a:ext cx="144302" cy="14401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p:cNvSpPr txBox="1"/>
          <p:nvPr/>
        </p:nvSpPr>
        <p:spPr>
          <a:xfrm>
            <a:off x="7052087" y="2420888"/>
            <a:ext cx="472241" cy="276999"/>
          </a:xfrm>
          <a:prstGeom prst="rect">
            <a:avLst/>
          </a:prstGeom>
          <a:noFill/>
          <a:ln>
            <a:solidFill>
              <a:schemeClr val="tx1"/>
            </a:solidFill>
          </a:ln>
        </p:spPr>
        <p:txBody>
          <a:bodyPr wrap="square" rtlCol="0">
            <a:spAutoFit/>
          </a:bodyPr>
          <a:lstStyle/>
          <a:p>
            <a:pPr algn="ctr"/>
            <a:r>
              <a:rPr lang="en-GB" sz="1200" dirty="0">
                <a:latin typeface="Tw Cen MT Condensed" panose="020B0606020104020203" pitchFamily="34" charset="0"/>
              </a:rPr>
              <a:t>2pts</a:t>
            </a:r>
          </a:p>
        </p:txBody>
      </p:sp>
      <p:cxnSp>
        <p:nvCxnSpPr>
          <p:cNvPr id="64" name="Straight Arrow Connector 63"/>
          <p:cNvCxnSpPr/>
          <p:nvPr/>
        </p:nvCxnSpPr>
        <p:spPr>
          <a:xfrm>
            <a:off x="7288207" y="2708920"/>
            <a:ext cx="0" cy="324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8276223" y="2420888"/>
            <a:ext cx="472241" cy="276999"/>
          </a:xfrm>
          <a:prstGeom prst="rect">
            <a:avLst/>
          </a:prstGeom>
          <a:noFill/>
          <a:ln>
            <a:solidFill>
              <a:schemeClr val="tx1"/>
            </a:solidFill>
          </a:ln>
        </p:spPr>
        <p:txBody>
          <a:bodyPr wrap="square" rtlCol="0">
            <a:spAutoFit/>
          </a:bodyPr>
          <a:lstStyle/>
          <a:p>
            <a:pPr algn="ctr"/>
            <a:r>
              <a:rPr lang="en-GB" sz="1200" dirty="0">
                <a:latin typeface="Tw Cen MT Condensed" panose="020B0606020104020203" pitchFamily="34" charset="0"/>
              </a:rPr>
              <a:t>2pts</a:t>
            </a:r>
          </a:p>
        </p:txBody>
      </p:sp>
      <p:cxnSp>
        <p:nvCxnSpPr>
          <p:cNvPr id="66" name="Straight Arrow Connector 65"/>
          <p:cNvCxnSpPr/>
          <p:nvPr/>
        </p:nvCxnSpPr>
        <p:spPr>
          <a:xfrm>
            <a:off x="8512343" y="2708920"/>
            <a:ext cx="0" cy="324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668344" y="2420888"/>
            <a:ext cx="472241" cy="276999"/>
          </a:xfrm>
          <a:prstGeom prst="rect">
            <a:avLst/>
          </a:prstGeom>
          <a:noFill/>
          <a:ln>
            <a:solidFill>
              <a:schemeClr val="tx1"/>
            </a:solidFill>
          </a:ln>
        </p:spPr>
        <p:txBody>
          <a:bodyPr wrap="square" rtlCol="0">
            <a:spAutoFit/>
          </a:bodyPr>
          <a:lstStyle/>
          <a:p>
            <a:pPr algn="ctr"/>
            <a:r>
              <a:rPr lang="en-GB" sz="1200" dirty="0">
                <a:latin typeface="Tw Cen MT Condensed" panose="020B0606020104020203" pitchFamily="34" charset="0"/>
              </a:rPr>
              <a:t>5pts</a:t>
            </a:r>
          </a:p>
        </p:txBody>
      </p:sp>
      <p:cxnSp>
        <p:nvCxnSpPr>
          <p:cNvPr id="68" name="Straight Arrow Connector 67"/>
          <p:cNvCxnSpPr/>
          <p:nvPr/>
        </p:nvCxnSpPr>
        <p:spPr>
          <a:xfrm>
            <a:off x="7904464" y="2708920"/>
            <a:ext cx="0" cy="324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TextBox 6"/>
          <p:cNvSpPr txBox="1">
            <a:spLocks noChangeArrowheads="1"/>
          </p:cNvSpPr>
          <p:nvPr/>
        </p:nvSpPr>
        <p:spPr bwMode="auto">
          <a:xfrm>
            <a:off x="4643313" y="764704"/>
            <a:ext cx="4321175" cy="1551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Shooting</a:t>
            </a:r>
          </a:p>
          <a:p>
            <a:pPr>
              <a:buNone/>
              <a:defRPr/>
            </a:pPr>
            <a:r>
              <a:rPr lang="en-GB" sz="1600" dirty="0">
                <a:latin typeface="Tw Cen MT Condensed" panose="020B0606020104020203" pitchFamily="34" charset="0"/>
              </a:rPr>
              <a:t>Place ball level w/ standing foot</a:t>
            </a:r>
          </a:p>
          <a:p>
            <a:pPr>
              <a:buNone/>
              <a:defRPr/>
            </a:pPr>
            <a:r>
              <a:rPr lang="en-GB" sz="1600" dirty="0">
                <a:latin typeface="Tw Cen MT Condensed" panose="020B0606020104020203" pitchFamily="34" charset="0"/>
              </a:rPr>
              <a:t>Strike through the ball with laces</a:t>
            </a:r>
          </a:p>
          <a:p>
            <a:pPr>
              <a:buNone/>
              <a:defRPr/>
            </a:pPr>
            <a:r>
              <a:rPr lang="en-GB" sz="1600" dirty="0">
                <a:latin typeface="Tw Cen MT Condensed" panose="020B0606020104020203" pitchFamily="34" charset="0"/>
              </a:rPr>
              <a:t>Keep head over the ball</a:t>
            </a:r>
          </a:p>
          <a:p>
            <a:pPr>
              <a:buNone/>
              <a:defRPr/>
            </a:pPr>
            <a:r>
              <a:rPr lang="en-GB" sz="1600" dirty="0">
                <a:latin typeface="Tw Cen MT Condensed" panose="020B0606020104020203" pitchFamily="34" charset="0"/>
              </a:rPr>
              <a:t>(This keeps the flight of the ball low)</a:t>
            </a:r>
            <a:endParaRPr lang="en-GB" altLang="en-US" sz="1600" u="sng" dirty="0">
              <a:latin typeface="Tw Cen MT Condensed" pitchFamily="34" charset="0"/>
            </a:endParaRPr>
          </a:p>
        </p:txBody>
      </p:sp>
      <p:pic>
        <p:nvPicPr>
          <p:cNvPr id="70" name="Picture 2" descr="http://www.soccer-fans-info.com/image-files/soccer-fundamentals-shooting4.jp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51749" y="836613"/>
            <a:ext cx="1116764" cy="13963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878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cs typeface="+mn-cs"/>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1 – Can children use teaching points to shoot effectively</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2 – Can children use knowledge of technique to </a:t>
            </a:r>
            <a:r>
              <a:rPr lang="en-GB" sz="1600" dirty="0">
                <a:latin typeface="Tw Cen MT Condensed" panose="020B0606020104020203" pitchFamily="34" charset="0"/>
              </a:rPr>
              <a:t>suggest ways for peer’s to improve</a:t>
            </a:r>
            <a:endParaRPr lang="en-GB" sz="1600" dirty="0">
              <a:latin typeface="Tw Cen MT Condensed" panose="020B0606020104020203" pitchFamily="34" charset="0"/>
              <a:cs typeface="+mn-cs"/>
            </a:endParaRPr>
          </a:p>
        </p:txBody>
      </p:sp>
      <p:sp>
        <p:nvSpPr>
          <p:cNvPr id="3"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6- Lesson 2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7"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8"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0"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p:cNvPicPr>
            <a:picLocks noChangeAspect="1" noChangeArrowheads="1"/>
          </p:cNvPicPr>
          <p:nvPr/>
        </p:nvPicPr>
        <p:blipFill>
          <a:blip r:embed="rId4">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Girl Kicking Soccer B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Girl Soccer Playe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5"/>
          <p:cNvSpPr>
            <a:spLocks noChangeArrowheads="1"/>
          </p:cNvSpPr>
          <p:nvPr/>
        </p:nvSpPr>
        <p:spPr bwMode="auto">
          <a:xfrm>
            <a:off x="179388" y="2996952"/>
            <a:ext cx="8785225" cy="3785652"/>
          </a:xfrm>
          <a:prstGeom prst="rect">
            <a:avLst/>
          </a:prstGeom>
          <a:noFill/>
          <a:ln w="9525">
            <a:solidFill>
              <a:schemeClr val="tx1"/>
            </a:solidFill>
            <a:miter lim="800000"/>
            <a:headEnd/>
            <a:tailEnd/>
          </a:ln>
        </p:spPr>
        <p:txBody>
          <a:bodyPr>
            <a:spAutoFit/>
          </a:bodyPr>
          <a:lstStyle/>
          <a:p>
            <a:pPr>
              <a:defRPr/>
            </a:pPr>
            <a:r>
              <a:rPr lang="en-GB" sz="1500" u="sng" dirty="0">
                <a:latin typeface="Tw Cen MT Condensed" panose="020B0606020104020203" pitchFamily="34" charset="0"/>
              </a:rPr>
              <a:t>1.Warm-up – </a:t>
            </a:r>
            <a:r>
              <a:rPr lang="en-GB" sz="1500" dirty="0">
                <a:latin typeface="Tw Cen MT Condensed" panose="020B0606020104020203" pitchFamily="34" charset="0"/>
              </a:rPr>
              <a:t>Pupils start jogging around the playing area avoiding each other &amp; listening, when the teacher calls out “GOAL!” children must freeze like a statue and pretend to celebrate scoring a goal! STRETCH, then repeat.</a:t>
            </a:r>
            <a:endParaRPr lang="en-GB" sz="1500" b="1" i="1" u="sng" dirty="0">
              <a:latin typeface="Tw Cen MT Condensed" panose="020B0606020104020203" pitchFamily="34" charset="0"/>
            </a:endParaRPr>
          </a:p>
          <a:p>
            <a:pPr>
              <a:defRPr/>
            </a:pPr>
            <a:r>
              <a:rPr lang="en-GB" sz="1500" u="sng" dirty="0">
                <a:latin typeface="Tw Cen MT Condensed" panose="020B0606020104020203" pitchFamily="34" charset="0"/>
              </a:rPr>
              <a:t>2. Overload! – </a:t>
            </a:r>
            <a:r>
              <a:rPr lang="en-GB" sz="1500" dirty="0">
                <a:latin typeface="Tw Cen MT Condensed" panose="020B0606020104020203" pitchFamily="34" charset="0"/>
              </a:rPr>
              <a:t>It’s now time for the children to put the skills they have been developing to the test! For Overload  the children will start to apply their skills in a scenario close to an actual game of Football. For Overload you’ll need to mark out a pitch, but you will only need one goal per pitch. Don’t worry if do not have goals cones will do just fine. The aim is simple, score a goal! </a:t>
            </a:r>
            <a:r>
              <a:rPr lang="en-GB" sz="1500" b="1" i="1" u="sng" dirty="0">
                <a:latin typeface="Tw Cen MT Condensed" panose="020B0606020104020203" pitchFamily="34" charset="0"/>
              </a:rPr>
              <a:t>To start with make sure each group has three attackers vs one defender, as the activity develops and the children progress this can be adapted to 2 vs 1 or even 2 vs 2 to really challenge the children.</a:t>
            </a:r>
          </a:p>
          <a:p>
            <a:pPr>
              <a:defRPr/>
            </a:pPr>
            <a:r>
              <a:rPr lang="en-GB" sz="1500" u="sng" dirty="0">
                <a:latin typeface="Tw Cen MT Condensed" panose="020B0606020104020203" pitchFamily="34" charset="0"/>
              </a:rPr>
              <a:t>3. First time strike! (Moving Ball) – </a:t>
            </a:r>
            <a:r>
              <a:rPr lang="en-GB" sz="1500" dirty="0">
                <a:latin typeface="Tw Cen MT Condensed" panose="020B0606020104020203" pitchFamily="34" charset="0"/>
              </a:rPr>
              <a:t>As we all know it is very rare when you get chance to a shot on goal when there is no defenders and the ball is calmly waiting for you to rip the net! This simple exercise starts to progress your children towards more match realistic circumstances. Using the same targets as used in the children’s Shooting practice – introduce a team mate. Ask one child to stand on the cone for 4 passes, the other children take turns in passing to this child, who passes the ball back for them to run onto &amp; strike! </a:t>
            </a:r>
            <a:r>
              <a:rPr lang="en-GB" sz="1500" b="1" i="1" u="sng" dirty="0">
                <a:latin typeface="Tw Cen MT Condensed" panose="020B0606020104020203" pitchFamily="34" charset="0"/>
              </a:rPr>
              <a:t>Need to differentiate? Use weak foot then add a GK!</a:t>
            </a:r>
          </a:p>
          <a:p>
            <a:pPr>
              <a:defRPr/>
            </a:pPr>
            <a:r>
              <a:rPr lang="en-GB" sz="1500" u="sng" dirty="0">
                <a:latin typeface="Tw Cen MT Condensed" panose="020B0606020104020203" pitchFamily="34" charset="0"/>
              </a:rPr>
              <a:t>4. ‘World Cup Lottery’ – </a:t>
            </a:r>
            <a:r>
              <a:rPr lang="en-GB" sz="1500" dirty="0">
                <a:latin typeface="Tw Cen MT Condensed" panose="020B0606020104020203" pitchFamily="34" charset="0"/>
              </a:rPr>
              <a:t>Welcome to the World Cup Lottery! Set lots of mini-pitches around your playing area. If you can set up 3 pitches, have 6 teams. 4 pitches = 8 teams etc. In each team give each child a number and place a ball in the middle of each pitch. Teams line up at opposite ends of the pitch. When you call out a number (“Number 4!”), Number 4’s run onto the pitch and try and score – the opposite number 4 must try and stop them/score themselves. </a:t>
            </a:r>
            <a:r>
              <a:rPr lang="en-GB" sz="1500" b="1" dirty="0">
                <a:latin typeface="Tw Cen MT Condensed" panose="020B0606020104020203" pitchFamily="34" charset="0"/>
              </a:rPr>
              <a:t>PROGRESS – </a:t>
            </a:r>
            <a:r>
              <a:rPr lang="en-GB" sz="1500" dirty="0">
                <a:latin typeface="Tw Cen MT Condensed" panose="020B0606020104020203" pitchFamily="34" charset="0"/>
              </a:rPr>
              <a:t>Call out two or three numbers at one time. </a:t>
            </a:r>
            <a:r>
              <a:rPr lang="en-GB" sz="1500" b="1" i="1" u="sng" dirty="0">
                <a:latin typeface="Tw Cen MT Condensed" panose="020B0606020104020203" pitchFamily="34" charset="0"/>
              </a:rPr>
              <a:t>Place players of similar ability on pitches where M/A will play against M/A etc.</a:t>
            </a:r>
            <a:r>
              <a:rPr lang="en-GB" sz="1500" dirty="0">
                <a:latin typeface="Tw Cen MT Condensed" panose="020B0606020104020203" pitchFamily="34" charset="0"/>
              </a:rPr>
              <a:t> </a:t>
            </a:r>
            <a:endParaRPr lang="en-GB" sz="1500" u="sng" dirty="0">
              <a:latin typeface="Tw Cen MT Condensed" panose="020B0606020104020203" pitchFamily="34" charset="0"/>
            </a:endParaRPr>
          </a:p>
        </p:txBody>
      </p:sp>
      <p:sp>
        <p:nvSpPr>
          <p:cNvPr id="16"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a:spcBef>
                <a:spcPct val="20000"/>
              </a:spcBef>
              <a:defRPr/>
            </a:pPr>
            <a:r>
              <a:rPr lang="en-GB" sz="1400" dirty="0">
                <a:latin typeface="Tw Cen MT Condensed" panose="020B0606020104020203" pitchFamily="34" charset="0"/>
              </a:rPr>
              <a:t>Challenge 1 – Can children follow instructions &amp; select the correct teaching point when given 2 options? (</a:t>
            </a:r>
            <a:r>
              <a:rPr lang="en-GB" sz="1400" dirty="0" err="1">
                <a:latin typeface="Tw Cen MT Condensed" panose="020B0606020104020203" pitchFamily="34" charset="0"/>
              </a:rPr>
              <a:t>i.e</a:t>
            </a:r>
            <a:r>
              <a:rPr lang="en-GB" sz="1400" dirty="0">
                <a:latin typeface="Tw Cen MT Condensed" panose="020B0606020104020203" pitchFamily="34" charset="0"/>
              </a:rPr>
              <a:t> Heel or laces?) </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Can children use teaching points to shoot with some consistent success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children use K+U of teaching points to help their peers improve?</a:t>
            </a:r>
            <a:endParaRPr lang="en-GB" sz="1400" b="1" dirty="0">
              <a:latin typeface="Tw Cen MT Condensed" panose="020B0606020104020203" pitchFamily="34" charset="0"/>
            </a:endParaRPr>
          </a:p>
        </p:txBody>
      </p:sp>
      <p:sp>
        <p:nvSpPr>
          <p:cNvPr id="19" name="TextBox 13"/>
          <p:cNvSpPr txBox="1">
            <a:spLocks noChangeArrowheads="1"/>
          </p:cNvSpPr>
          <p:nvPr/>
        </p:nvSpPr>
        <p:spPr bwMode="auto">
          <a:xfrm>
            <a:off x="179388" y="2401724"/>
            <a:ext cx="8785225"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400" b="1" u="sng" dirty="0" err="1">
                <a:latin typeface="Tw Cen MT Condensed" pitchFamily="34" charset="0"/>
              </a:rPr>
              <a:t>SoW</a:t>
            </a:r>
            <a:r>
              <a:rPr lang="en-GB" altLang="en-US" sz="1400" b="1" u="sng" dirty="0">
                <a:latin typeface="Tw Cen MT Condensed" pitchFamily="34" charset="0"/>
              </a:rPr>
              <a:t> Milestone Focus: </a:t>
            </a:r>
            <a:r>
              <a:rPr lang="en-GB" altLang="en-US" sz="1400" dirty="0">
                <a:latin typeface="Tw Cen MT Condensed" panose="020B0606020104020203" pitchFamily="34" charset="0"/>
              </a:rPr>
              <a:t>4 (</a:t>
            </a:r>
            <a:r>
              <a:rPr lang="en-GB" altLang="en-US" sz="1400" dirty="0">
                <a:latin typeface="Tw Cen MT Condensed" panose="020B0606020104020203" pitchFamily="34" charset="0"/>
                <a:cs typeface="Narkisim" panose="020E0502050101010101" pitchFamily="34" charset="-79"/>
              </a:rPr>
              <a:t>Display an understanding of fair play, working well with others and leading a medium sized group). 5 (Field, defend and attack tactically by anticipating the direction of play). 6 (Utilise new skills in competitive situations, as an individual or part of a team).</a:t>
            </a:r>
          </a:p>
        </p:txBody>
      </p:sp>
    </p:spTree>
    <p:extLst>
      <p:ext uri="{BB962C8B-B14F-4D97-AF65-F5344CB8AC3E}">
        <p14:creationId xmlns:p14="http://schemas.microsoft.com/office/powerpoint/2010/main" val="1643946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6- Lesson 2  </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Girl Kicking Soccer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Girl Soccer Pla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a:spLocks noChangeArrowheads="1"/>
          </p:cNvSpPr>
          <p:nvPr/>
        </p:nvSpPr>
        <p:spPr bwMode="auto">
          <a:xfrm>
            <a:off x="464343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Muscle memory </a:t>
            </a:r>
          </a:p>
          <a:p>
            <a:pPr eaLnBrk="1" hangingPunct="1">
              <a:spcBef>
                <a:spcPct val="0"/>
              </a:spcBef>
              <a:buFontTx/>
              <a:buNone/>
            </a:pPr>
            <a:r>
              <a:rPr lang="en-GB" altLang="en-US" sz="1600" dirty="0">
                <a:latin typeface="Tw Cen MT Condensed" pitchFamily="34" charset="0"/>
              </a:rPr>
              <a:t>For children to be able to develop a skill, they must be allowed the opportunity to practice it continuously. Simply queuing for one</a:t>
            </a:r>
          </a:p>
          <a:p>
            <a:pPr eaLnBrk="1" hangingPunct="1">
              <a:spcBef>
                <a:spcPct val="0"/>
              </a:spcBef>
              <a:buFontTx/>
              <a:buNone/>
            </a:pPr>
            <a:r>
              <a:rPr lang="en-GB" altLang="en-US" sz="1600" dirty="0">
                <a:latin typeface="Tw Cen MT Condensed" pitchFamily="34" charset="0"/>
              </a:rPr>
              <a:t>Attempt at something will not allow this to happen. Always allow children to multiple attempts if your activity requires an element of queuing.</a:t>
            </a:r>
          </a:p>
        </p:txBody>
      </p:sp>
      <p:sp>
        <p:nvSpPr>
          <p:cNvPr id="8" name="TextBox 6"/>
          <p:cNvSpPr txBox="1">
            <a:spLocks noChangeArrowheads="1"/>
          </p:cNvSpPr>
          <p:nvPr/>
        </p:nvSpPr>
        <p:spPr bwMode="auto">
          <a:xfrm>
            <a:off x="179388" y="764704"/>
            <a:ext cx="4321175" cy="1551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Shooting</a:t>
            </a:r>
          </a:p>
          <a:p>
            <a:pPr>
              <a:buNone/>
              <a:defRPr/>
            </a:pPr>
            <a:r>
              <a:rPr lang="en-GB" sz="1600" dirty="0">
                <a:latin typeface="Tw Cen MT Condensed" panose="020B0606020104020203" pitchFamily="34" charset="0"/>
              </a:rPr>
              <a:t>Place ball level w/ standing foot</a:t>
            </a:r>
          </a:p>
          <a:p>
            <a:pPr>
              <a:buNone/>
              <a:defRPr/>
            </a:pPr>
            <a:r>
              <a:rPr lang="en-GB" sz="1600" dirty="0">
                <a:latin typeface="Tw Cen MT Condensed" panose="020B0606020104020203" pitchFamily="34" charset="0"/>
              </a:rPr>
              <a:t>Strike through the ball with laces</a:t>
            </a:r>
          </a:p>
          <a:p>
            <a:pPr>
              <a:buNone/>
              <a:defRPr/>
            </a:pPr>
            <a:r>
              <a:rPr lang="en-GB" sz="1600" dirty="0">
                <a:latin typeface="Tw Cen MT Condensed" panose="020B0606020104020203" pitchFamily="34" charset="0"/>
              </a:rPr>
              <a:t>Keep head over the ball</a:t>
            </a:r>
          </a:p>
          <a:p>
            <a:pPr>
              <a:buNone/>
              <a:defRPr/>
            </a:pPr>
            <a:r>
              <a:rPr lang="en-GB" sz="1600" dirty="0">
                <a:latin typeface="Tw Cen MT Condensed" panose="020B0606020104020203" pitchFamily="34" charset="0"/>
              </a:rPr>
              <a:t>(This keeps the flight of the ball low)</a:t>
            </a:r>
            <a:endParaRPr lang="en-GB" altLang="en-US" sz="1600" u="sng" dirty="0">
              <a:latin typeface="Tw Cen MT Condensed" pitchFamily="34" charset="0"/>
            </a:endParaRPr>
          </a:p>
        </p:txBody>
      </p:sp>
      <p:sp>
        <p:nvSpPr>
          <p:cNvPr id="31" name="TextBox 69"/>
          <p:cNvSpPr txBox="1">
            <a:spLocks noChangeArrowheads="1"/>
          </p:cNvSpPr>
          <p:nvPr/>
        </p:nvSpPr>
        <p:spPr bwMode="auto">
          <a:xfrm>
            <a:off x="179512" y="2375200"/>
            <a:ext cx="4321175"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2. Overload!</a:t>
            </a:r>
            <a:endParaRPr lang="en-GB" sz="1600" b="1" i="1" u="sng" dirty="0">
              <a:latin typeface="Tw Cen MT Condensed" panose="020B0606020104020203" pitchFamily="34" charset="0"/>
            </a:endParaRPr>
          </a:p>
          <a:p>
            <a:pPr marL="0" indent="0" eaLnBrk="1" hangingPunct="1">
              <a:spcBef>
                <a:spcPct val="0"/>
              </a:spcBef>
              <a:buNone/>
            </a:pPr>
            <a:r>
              <a:rPr lang="en-GB" sz="1600" b="1" i="1" u="sng" dirty="0">
                <a:latin typeface="Tw Cen MT Condensed" panose="020B0606020104020203" pitchFamily="34" charset="0"/>
              </a:rPr>
              <a:t>To start with make</a:t>
            </a:r>
          </a:p>
          <a:p>
            <a:pPr marL="0" indent="0" eaLnBrk="1" hangingPunct="1">
              <a:spcBef>
                <a:spcPct val="0"/>
              </a:spcBef>
              <a:buNone/>
            </a:pPr>
            <a:r>
              <a:rPr lang="en-GB" sz="1600" b="1" i="1" u="sng" dirty="0">
                <a:latin typeface="Tw Cen MT Condensed" panose="020B0606020104020203" pitchFamily="34" charset="0"/>
              </a:rPr>
              <a:t>sure each group has</a:t>
            </a:r>
          </a:p>
          <a:p>
            <a:pPr marL="0" indent="0" eaLnBrk="1" hangingPunct="1">
              <a:spcBef>
                <a:spcPct val="0"/>
              </a:spcBef>
              <a:buNone/>
            </a:pPr>
            <a:r>
              <a:rPr lang="en-GB" sz="1600" b="1" i="1" u="sng" dirty="0">
                <a:latin typeface="Tw Cen MT Condensed" panose="020B0606020104020203" pitchFamily="34" charset="0"/>
              </a:rPr>
              <a:t>3 attackers vs 1defender, </a:t>
            </a:r>
          </a:p>
          <a:p>
            <a:pPr marL="0" indent="0" eaLnBrk="1" hangingPunct="1">
              <a:spcBef>
                <a:spcPct val="0"/>
              </a:spcBef>
              <a:buNone/>
            </a:pPr>
            <a:r>
              <a:rPr lang="en-GB" sz="1600" b="1" i="1" u="sng" dirty="0">
                <a:latin typeface="Tw Cen MT Condensed" panose="020B0606020104020203" pitchFamily="34" charset="0"/>
              </a:rPr>
              <a:t>as the activity develops</a:t>
            </a:r>
          </a:p>
          <a:p>
            <a:pPr marL="0" indent="0" eaLnBrk="1" hangingPunct="1">
              <a:spcBef>
                <a:spcPct val="0"/>
              </a:spcBef>
              <a:buNone/>
            </a:pPr>
            <a:r>
              <a:rPr lang="en-GB" sz="1600" b="1" i="1" u="sng" dirty="0">
                <a:latin typeface="Tw Cen MT Condensed" panose="020B0606020104020203" pitchFamily="34" charset="0"/>
              </a:rPr>
              <a:t>and the children progress</a:t>
            </a:r>
          </a:p>
          <a:p>
            <a:pPr marL="0" indent="0" eaLnBrk="1" hangingPunct="1">
              <a:spcBef>
                <a:spcPct val="0"/>
              </a:spcBef>
              <a:buNone/>
            </a:pPr>
            <a:r>
              <a:rPr lang="en-GB" sz="1600" b="1" i="1" u="sng" dirty="0">
                <a:latin typeface="Tw Cen MT Condensed" panose="020B0606020104020203" pitchFamily="34" charset="0"/>
              </a:rPr>
              <a:t>this can be adapted to</a:t>
            </a:r>
          </a:p>
          <a:p>
            <a:pPr marL="0" indent="0" eaLnBrk="1" hangingPunct="1">
              <a:spcBef>
                <a:spcPct val="0"/>
              </a:spcBef>
              <a:buNone/>
            </a:pPr>
            <a:r>
              <a:rPr lang="en-GB" sz="1600" b="1" i="1" u="sng" dirty="0">
                <a:latin typeface="Tw Cen MT Condensed" panose="020B0606020104020203" pitchFamily="34" charset="0"/>
              </a:rPr>
              <a:t>2 vs 1 or even 2 vs 2 to</a:t>
            </a:r>
          </a:p>
          <a:p>
            <a:pPr marL="0" indent="0" eaLnBrk="1" hangingPunct="1">
              <a:spcBef>
                <a:spcPct val="0"/>
              </a:spcBef>
              <a:buNone/>
            </a:pPr>
            <a:r>
              <a:rPr lang="en-GB" sz="1600" b="1" i="1" u="sng" dirty="0">
                <a:latin typeface="Tw Cen MT Condensed" panose="020B0606020104020203" pitchFamily="34" charset="0"/>
              </a:rPr>
              <a:t>really challenge the children.</a:t>
            </a:r>
            <a:endParaRPr lang="en-GB" sz="1600" u="sng" dirty="0">
              <a:latin typeface="Tw Cen MT Condensed" panose="020B0606020104020203" pitchFamily="34" charset="0"/>
            </a:endParaRPr>
          </a:p>
        </p:txBody>
      </p:sp>
      <p:pic>
        <p:nvPicPr>
          <p:cNvPr id="34" name="Picture 2" descr="http://www.soccer-fans-info.com/image-files/soccer-fundamentals-shooting4.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4" y="836613"/>
            <a:ext cx="1116764" cy="13963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35352" y="2832350"/>
            <a:ext cx="2193202" cy="1347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69"/>
          <p:cNvSpPr txBox="1">
            <a:spLocks noChangeArrowheads="1"/>
          </p:cNvSpPr>
          <p:nvPr/>
        </p:nvSpPr>
        <p:spPr bwMode="auto">
          <a:xfrm>
            <a:off x="179512" y="4725144"/>
            <a:ext cx="8785101"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4. World Cup Lottery!</a:t>
            </a:r>
          </a:p>
          <a:p>
            <a:pPr marL="0" indent="0" eaLnBrk="1" hangingPunct="1">
              <a:spcBef>
                <a:spcPct val="0"/>
              </a:spcBef>
              <a:buNone/>
            </a:pPr>
            <a:r>
              <a:rPr lang="en-GB" sz="1600" dirty="0">
                <a:latin typeface="Tw Cen MT Condensed" panose="020B0606020104020203" pitchFamily="34" charset="0"/>
              </a:rPr>
              <a:t>Teams line up at opposite ends of the pitch. When you call out a</a:t>
            </a:r>
          </a:p>
          <a:p>
            <a:pPr marL="0" indent="0" eaLnBrk="1" hangingPunct="1">
              <a:spcBef>
                <a:spcPct val="0"/>
              </a:spcBef>
              <a:buNone/>
            </a:pPr>
            <a:r>
              <a:rPr lang="en-GB" sz="1600" dirty="0">
                <a:latin typeface="Tw Cen MT Condensed" panose="020B0606020104020203" pitchFamily="34" charset="0"/>
              </a:rPr>
              <a:t>number (“Number 4!”), Number 4’s run onto the pitch and try and</a:t>
            </a:r>
          </a:p>
          <a:p>
            <a:pPr marL="0" indent="0" eaLnBrk="1" hangingPunct="1">
              <a:spcBef>
                <a:spcPct val="0"/>
              </a:spcBef>
              <a:buNone/>
            </a:pPr>
            <a:r>
              <a:rPr lang="en-GB" sz="1600" dirty="0">
                <a:latin typeface="Tw Cen MT Condensed" panose="020B0606020104020203" pitchFamily="34" charset="0"/>
              </a:rPr>
              <a:t>score – the opposite number 4 must try and stop them/score themselves. </a:t>
            </a:r>
          </a:p>
          <a:p>
            <a:pPr marL="0" indent="0" eaLnBrk="1" hangingPunct="1">
              <a:spcBef>
                <a:spcPct val="0"/>
              </a:spcBef>
              <a:buNone/>
            </a:pPr>
            <a:r>
              <a:rPr lang="en-GB" sz="1600" b="1" dirty="0">
                <a:latin typeface="Tw Cen MT Condensed" panose="020B0606020104020203" pitchFamily="34" charset="0"/>
              </a:rPr>
              <a:t>PROGRESS – </a:t>
            </a:r>
            <a:r>
              <a:rPr lang="en-GB" sz="1600" dirty="0">
                <a:latin typeface="Tw Cen MT Condensed" panose="020B0606020104020203" pitchFamily="34" charset="0"/>
              </a:rPr>
              <a:t>Call out two or three numbers at one time. </a:t>
            </a:r>
          </a:p>
          <a:p>
            <a:pPr marL="0" indent="0" eaLnBrk="1" hangingPunct="1">
              <a:spcBef>
                <a:spcPct val="0"/>
              </a:spcBef>
              <a:buNone/>
            </a:pPr>
            <a:endParaRPr lang="en-GB" sz="1600" b="1" i="1" u="sng" dirty="0">
              <a:latin typeface="Tw Cen MT Condensed" panose="020B0606020104020203" pitchFamily="34" charset="0"/>
            </a:endParaRPr>
          </a:p>
          <a:p>
            <a:pPr marL="0" indent="0" eaLnBrk="1" hangingPunct="1">
              <a:spcBef>
                <a:spcPct val="0"/>
              </a:spcBef>
              <a:buNone/>
            </a:pPr>
            <a:r>
              <a:rPr lang="en-GB" sz="1600" b="1" i="1" u="sng" dirty="0">
                <a:latin typeface="Tw Cen MT Condensed" panose="020B0606020104020203" pitchFamily="34" charset="0"/>
              </a:rPr>
              <a:t>Place players of similar ability on pitches where</a:t>
            </a:r>
          </a:p>
          <a:p>
            <a:pPr marL="0" indent="0" eaLnBrk="1" hangingPunct="1">
              <a:spcBef>
                <a:spcPct val="0"/>
              </a:spcBef>
              <a:buNone/>
            </a:pPr>
            <a:r>
              <a:rPr lang="en-GB" sz="1600" b="1" i="1" u="sng" dirty="0">
                <a:latin typeface="Tw Cen MT Condensed" panose="020B0606020104020203" pitchFamily="34" charset="0"/>
              </a:rPr>
              <a:t>M/A will play against M/A etc.</a:t>
            </a:r>
            <a:r>
              <a:rPr lang="en-GB" sz="1600" dirty="0">
                <a:latin typeface="Tw Cen MT Condensed" panose="020B0606020104020203" pitchFamily="34" charset="0"/>
              </a:rPr>
              <a:t> </a:t>
            </a:r>
            <a:endParaRPr lang="en-GB" sz="1600" u="sng" dirty="0">
              <a:latin typeface="Tw Cen MT Condensed" panose="020B0606020104020203" pitchFamily="34" charset="0"/>
            </a:endParaRPr>
          </a:p>
        </p:txBody>
      </p:sp>
      <p:sp>
        <p:nvSpPr>
          <p:cNvPr id="66" name="TextBox 69"/>
          <p:cNvSpPr txBox="1">
            <a:spLocks noChangeArrowheads="1"/>
          </p:cNvSpPr>
          <p:nvPr/>
        </p:nvSpPr>
        <p:spPr bwMode="auto">
          <a:xfrm>
            <a:off x="4643313" y="2375200"/>
            <a:ext cx="4321175"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1600" u="sng" dirty="0">
                <a:latin typeface="Tw Cen MT Condensed" pitchFamily="34" charset="0"/>
              </a:rPr>
              <a:t>3. First time Strike!</a:t>
            </a:r>
          </a:p>
          <a:p>
            <a:pPr marL="0" indent="0" eaLnBrk="1" hangingPunct="1">
              <a:spcBef>
                <a:spcPct val="0"/>
              </a:spcBef>
              <a:buNone/>
            </a:pPr>
            <a:r>
              <a:rPr lang="en-GB" sz="1600" dirty="0">
                <a:latin typeface="Tw Cen MT Condensed" panose="020B0606020104020203" pitchFamily="34" charset="0"/>
              </a:rPr>
              <a:t>Ask one child to stand</a:t>
            </a:r>
          </a:p>
          <a:p>
            <a:pPr marL="0" indent="0" eaLnBrk="1" hangingPunct="1">
              <a:spcBef>
                <a:spcPct val="0"/>
              </a:spcBef>
              <a:buNone/>
            </a:pPr>
            <a:r>
              <a:rPr lang="en-GB" sz="1600" dirty="0">
                <a:latin typeface="Tw Cen MT Condensed" panose="020B0606020104020203" pitchFamily="34" charset="0"/>
              </a:rPr>
              <a:t>on the cone for 4 passes,</a:t>
            </a:r>
          </a:p>
          <a:p>
            <a:pPr marL="0" indent="0" eaLnBrk="1" hangingPunct="1">
              <a:spcBef>
                <a:spcPct val="0"/>
              </a:spcBef>
              <a:buNone/>
            </a:pPr>
            <a:r>
              <a:rPr lang="en-GB" sz="1600" dirty="0">
                <a:latin typeface="Tw Cen MT Condensed" panose="020B0606020104020203" pitchFamily="34" charset="0"/>
              </a:rPr>
              <a:t>the other children take turns</a:t>
            </a:r>
          </a:p>
          <a:p>
            <a:pPr marL="0" indent="0" eaLnBrk="1" hangingPunct="1">
              <a:spcBef>
                <a:spcPct val="0"/>
              </a:spcBef>
              <a:buNone/>
            </a:pPr>
            <a:r>
              <a:rPr lang="en-GB" sz="1600" dirty="0">
                <a:latin typeface="Tw Cen MT Condensed" panose="020B0606020104020203" pitchFamily="34" charset="0"/>
              </a:rPr>
              <a:t>in passing to this child,</a:t>
            </a:r>
          </a:p>
          <a:p>
            <a:pPr marL="0" indent="0" eaLnBrk="1" hangingPunct="1">
              <a:spcBef>
                <a:spcPct val="0"/>
              </a:spcBef>
              <a:buNone/>
            </a:pPr>
            <a:r>
              <a:rPr lang="en-GB" sz="1600" dirty="0">
                <a:latin typeface="Tw Cen MT Condensed" panose="020B0606020104020203" pitchFamily="34" charset="0"/>
              </a:rPr>
              <a:t>who passes the ball back for</a:t>
            </a:r>
          </a:p>
          <a:p>
            <a:pPr marL="0" indent="0" eaLnBrk="1" hangingPunct="1">
              <a:spcBef>
                <a:spcPct val="0"/>
              </a:spcBef>
              <a:buNone/>
            </a:pPr>
            <a:r>
              <a:rPr lang="en-GB" sz="1600" dirty="0">
                <a:latin typeface="Tw Cen MT Condensed" panose="020B0606020104020203" pitchFamily="34" charset="0"/>
              </a:rPr>
              <a:t>them to run onto &amp; strike!</a:t>
            </a:r>
          </a:p>
          <a:p>
            <a:pPr eaLnBrk="1" hangingPunct="1">
              <a:spcBef>
                <a:spcPct val="0"/>
              </a:spcBef>
              <a:buFontTx/>
              <a:buNone/>
            </a:pPr>
            <a:endParaRPr lang="en-GB" sz="1600" b="1" i="1" u="sng" dirty="0">
              <a:latin typeface="Tw Cen MT Condensed" pitchFamily="34" charset="0"/>
            </a:endParaRPr>
          </a:p>
          <a:p>
            <a:pPr eaLnBrk="1" hangingPunct="1">
              <a:spcBef>
                <a:spcPct val="0"/>
              </a:spcBef>
              <a:buNone/>
            </a:pPr>
            <a:r>
              <a:rPr lang="en-GB" sz="1600" b="1" i="1" u="sng" dirty="0">
                <a:latin typeface="Tw Cen MT Condensed" pitchFamily="34" charset="0"/>
              </a:rPr>
              <a:t>Need to differentiate? Use weak foot then add a GK!</a:t>
            </a:r>
            <a:endParaRPr lang="en-GB" sz="1600" u="sng" dirty="0">
              <a:latin typeface="Tw Cen MT Condensed" panose="020B0606020104020203" pitchFamily="34" charset="0"/>
            </a:endParaRPr>
          </a:p>
        </p:txBody>
      </p:sp>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47567" y="2635423"/>
            <a:ext cx="772905" cy="1513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88224" y="3139479"/>
            <a:ext cx="1080120" cy="36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4804974" y="5284259"/>
            <a:ext cx="1445772" cy="90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6173126" y="5284259"/>
            <a:ext cx="1445772" cy="90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7541278" y="5284259"/>
            <a:ext cx="1445772" cy="90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8" name="Multiply 77"/>
          <p:cNvSpPr/>
          <p:nvPr/>
        </p:nvSpPr>
        <p:spPr>
          <a:xfrm>
            <a:off x="4930577" y="5211291"/>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9" name="Multiply 78"/>
          <p:cNvSpPr/>
          <p:nvPr/>
        </p:nvSpPr>
        <p:spPr>
          <a:xfrm>
            <a:off x="4932040" y="5373216"/>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0" name="Multiply 79"/>
          <p:cNvSpPr/>
          <p:nvPr/>
        </p:nvSpPr>
        <p:spPr>
          <a:xfrm>
            <a:off x="4932040" y="5517232"/>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1" name="Multiply 80"/>
          <p:cNvSpPr/>
          <p:nvPr/>
        </p:nvSpPr>
        <p:spPr>
          <a:xfrm>
            <a:off x="5937226" y="5733256"/>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2" name="Multiply 81"/>
          <p:cNvSpPr/>
          <p:nvPr/>
        </p:nvSpPr>
        <p:spPr>
          <a:xfrm>
            <a:off x="5938689" y="5895181"/>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3" name="Multiply 82"/>
          <p:cNvSpPr/>
          <p:nvPr/>
        </p:nvSpPr>
        <p:spPr>
          <a:xfrm>
            <a:off x="5938689" y="6039197"/>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4" name="Multiply 83"/>
          <p:cNvSpPr/>
          <p:nvPr/>
        </p:nvSpPr>
        <p:spPr>
          <a:xfrm>
            <a:off x="6297266" y="5229200"/>
            <a:ext cx="217487" cy="233933"/>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5" name="Multiply 84"/>
          <p:cNvSpPr/>
          <p:nvPr/>
        </p:nvSpPr>
        <p:spPr>
          <a:xfrm>
            <a:off x="6298729" y="5391125"/>
            <a:ext cx="217487" cy="233933"/>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6" name="Multiply 85"/>
          <p:cNvSpPr/>
          <p:nvPr/>
        </p:nvSpPr>
        <p:spPr>
          <a:xfrm>
            <a:off x="6298729" y="5535141"/>
            <a:ext cx="217487" cy="233933"/>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7" name="Multiply 86"/>
          <p:cNvSpPr/>
          <p:nvPr/>
        </p:nvSpPr>
        <p:spPr>
          <a:xfrm>
            <a:off x="7305378" y="5733256"/>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8" name="Multiply 87"/>
          <p:cNvSpPr/>
          <p:nvPr/>
        </p:nvSpPr>
        <p:spPr>
          <a:xfrm>
            <a:off x="7306841" y="5895181"/>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9" name="Multiply 88"/>
          <p:cNvSpPr/>
          <p:nvPr/>
        </p:nvSpPr>
        <p:spPr>
          <a:xfrm>
            <a:off x="7306841" y="6039197"/>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0" name="Multiply 89"/>
          <p:cNvSpPr/>
          <p:nvPr/>
        </p:nvSpPr>
        <p:spPr>
          <a:xfrm>
            <a:off x="7665418" y="5229200"/>
            <a:ext cx="217487" cy="233933"/>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1" name="Multiply 90"/>
          <p:cNvSpPr/>
          <p:nvPr/>
        </p:nvSpPr>
        <p:spPr>
          <a:xfrm>
            <a:off x="7666881" y="5391125"/>
            <a:ext cx="217487" cy="233933"/>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2" name="Multiply 91"/>
          <p:cNvSpPr/>
          <p:nvPr/>
        </p:nvSpPr>
        <p:spPr>
          <a:xfrm>
            <a:off x="7666881" y="5535141"/>
            <a:ext cx="217487" cy="233933"/>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3" name="Multiply 92"/>
          <p:cNvSpPr/>
          <p:nvPr/>
        </p:nvSpPr>
        <p:spPr>
          <a:xfrm>
            <a:off x="8676456" y="5733256"/>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4" name="Multiply 93"/>
          <p:cNvSpPr/>
          <p:nvPr/>
        </p:nvSpPr>
        <p:spPr>
          <a:xfrm>
            <a:off x="8677919" y="5895181"/>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5" name="Multiply 94"/>
          <p:cNvSpPr/>
          <p:nvPr/>
        </p:nvSpPr>
        <p:spPr>
          <a:xfrm>
            <a:off x="8677919" y="6039197"/>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 name="AutoShape 6"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8"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Image result for football 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57346" y="5562742"/>
            <a:ext cx="341027" cy="341027"/>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0" descr="Image result for football 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51253" y="5565548"/>
            <a:ext cx="341027" cy="34102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0" descr="Image result for football 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00447" y="5589240"/>
            <a:ext cx="341027" cy="341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283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cs typeface="+mn-cs"/>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1 – Can children use teaching points to shoot effectively</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2 – Can children use knowledge of technique to </a:t>
            </a:r>
            <a:r>
              <a:rPr lang="en-GB" sz="1600" dirty="0">
                <a:latin typeface="Tw Cen MT Condensed" panose="020B0606020104020203" pitchFamily="34" charset="0"/>
              </a:rPr>
              <a:t>suggest ways for peer’s to improve</a:t>
            </a:r>
            <a:endParaRPr lang="en-GB" sz="1600" dirty="0">
              <a:latin typeface="Tw Cen MT Condensed" panose="020B0606020104020203" pitchFamily="34" charset="0"/>
              <a:cs typeface="+mn-cs"/>
            </a:endParaRPr>
          </a:p>
        </p:txBody>
      </p:sp>
      <p:sp>
        <p:nvSpPr>
          <p:cNvPr id="5"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6- Lesson 3  </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9"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0"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1"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1"/>
          <p:cNvPicPr>
            <a:picLocks noChangeAspect="1" noChangeArrowheads="1"/>
          </p:cNvPicPr>
          <p:nvPr/>
        </p:nvPicPr>
        <p:blipFill>
          <a:blip r:embed="rId4">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Girl Kicking Soccer B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Girl Soccer Playe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a:spLocks noChangeArrowheads="1"/>
          </p:cNvSpPr>
          <p:nvPr/>
        </p:nvSpPr>
        <p:spPr bwMode="auto">
          <a:xfrm>
            <a:off x="179388" y="2996952"/>
            <a:ext cx="8785225" cy="3785652"/>
          </a:xfrm>
          <a:prstGeom prst="rect">
            <a:avLst/>
          </a:prstGeom>
          <a:noFill/>
          <a:ln w="9525">
            <a:solidFill>
              <a:schemeClr val="tx1"/>
            </a:solidFill>
            <a:miter lim="800000"/>
            <a:headEnd/>
            <a:tailEnd/>
          </a:ln>
        </p:spPr>
        <p:txBody>
          <a:bodyPr>
            <a:spAutoFit/>
          </a:bodyPr>
          <a:lstStyle/>
          <a:p>
            <a:pPr>
              <a:defRPr/>
            </a:pPr>
            <a:r>
              <a:rPr lang="en-GB" sz="1500" u="sng" dirty="0">
                <a:latin typeface="Tw Cen MT Condensed" panose="020B0606020104020203" pitchFamily="34" charset="0"/>
              </a:rPr>
              <a:t>1.Warm-up – </a:t>
            </a:r>
            <a:r>
              <a:rPr lang="en-GB" sz="1500" dirty="0">
                <a:latin typeface="Tw Cen MT Condensed" panose="020B0606020104020203" pitchFamily="34" charset="0"/>
              </a:rPr>
              <a:t>Pupils start jogging around the playing area avoiding each other &amp; listening, when the teacher calls out “GOAL!” children must freeze like a statue and pretend to celebrate scoring a goal! STRETCH, then repeat.</a:t>
            </a:r>
            <a:endParaRPr lang="en-GB" sz="1500" b="1" i="1" u="sng" dirty="0">
              <a:latin typeface="Tw Cen MT Condensed" panose="020B0606020104020203" pitchFamily="34" charset="0"/>
            </a:endParaRPr>
          </a:p>
          <a:p>
            <a:pPr>
              <a:defRPr/>
            </a:pPr>
            <a:r>
              <a:rPr lang="en-GB" sz="1500" u="sng" dirty="0">
                <a:latin typeface="Tw Cen MT Condensed" panose="020B0606020104020203" pitchFamily="34" charset="0"/>
              </a:rPr>
              <a:t>2. First time strike! (Moving Ball) – </a:t>
            </a:r>
            <a:r>
              <a:rPr lang="en-GB" sz="1500" dirty="0">
                <a:latin typeface="Tw Cen MT Condensed" panose="020B0606020104020203" pitchFamily="34" charset="0"/>
              </a:rPr>
              <a:t>As we all know it is very rare when you get chance to a shot on goal when there is no defenders and the ball is calmly waiting for you to rip the net! This simple exercise starts to progress your children towards more match realistic circumstances. Using the same targets as used in the children’s Shooting practice – introduce a team mate. Ask one child to stand on the cone for 4 passes, the other children take turns in passing to this child, who passes the ball back for them to run onto &amp; strike! </a:t>
            </a:r>
            <a:r>
              <a:rPr lang="en-GB" sz="1500" b="1" i="1" u="sng" dirty="0">
                <a:latin typeface="Tw Cen MT Condensed" panose="020B0606020104020203" pitchFamily="34" charset="0"/>
              </a:rPr>
              <a:t>Need to differentiate? Use weak foot then add a GK!</a:t>
            </a:r>
          </a:p>
          <a:p>
            <a:pPr>
              <a:defRPr/>
            </a:pPr>
            <a:endParaRPr lang="en-GB" sz="1500" u="sng" dirty="0">
              <a:latin typeface="Tw Cen MT Condensed" panose="020B0606020104020203" pitchFamily="34" charset="0"/>
            </a:endParaRPr>
          </a:p>
          <a:p>
            <a:pPr>
              <a:defRPr/>
            </a:pPr>
            <a:r>
              <a:rPr lang="en-GB" sz="1500" u="sng" dirty="0">
                <a:latin typeface="Tw Cen MT Condensed" panose="020B0606020104020203" pitchFamily="34" charset="0"/>
              </a:rPr>
              <a:t>3. ‘World Cup Lottery’ – </a:t>
            </a:r>
            <a:r>
              <a:rPr lang="en-GB" sz="1500" dirty="0">
                <a:latin typeface="Tw Cen MT Condensed" panose="020B0606020104020203" pitchFamily="34" charset="0"/>
              </a:rPr>
              <a:t>Welcome to the World Cup Lottery! Set lots of mini-pitches around your playing area. If you can set up 3 pitches, have 6 teams. 4 pitches = 8 teams etc. In each team give each child a number and place a ball in the middle of each pitch. Teams line up at opposite ends of the pitch. When you call out a number (“Number 4!”), Number 4’s run onto the pitch and try and score – the opposite number 4 must try and stop them/score themselves. </a:t>
            </a:r>
            <a:r>
              <a:rPr lang="en-GB" sz="1500" b="1" dirty="0">
                <a:latin typeface="Tw Cen MT Condensed" panose="020B0606020104020203" pitchFamily="34" charset="0"/>
              </a:rPr>
              <a:t>PROGRESS – </a:t>
            </a:r>
            <a:r>
              <a:rPr lang="en-GB" sz="1500" dirty="0">
                <a:latin typeface="Tw Cen MT Condensed" panose="020B0606020104020203" pitchFamily="34" charset="0"/>
              </a:rPr>
              <a:t>Call out two or three numbers at one time. </a:t>
            </a:r>
            <a:r>
              <a:rPr lang="en-GB" sz="1500" b="1" i="1" u="sng" dirty="0">
                <a:latin typeface="Tw Cen MT Condensed" panose="020B0606020104020203" pitchFamily="34" charset="0"/>
              </a:rPr>
              <a:t>Place players of similar ability on pitches where M/A will play against M/A etc.</a:t>
            </a:r>
            <a:r>
              <a:rPr lang="en-GB" sz="1500" dirty="0">
                <a:latin typeface="Tw Cen MT Condensed" panose="020B0606020104020203" pitchFamily="34" charset="0"/>
              </a:rPr>
              <a:t> </a:t>
            </a:r>
          </a:p>
          <a:p>
            <a:pPr>
              <a:defRPr/>
            </a:pPr>
            <a:endParaRPr lang="en-GB" sz="1500" u="sng" dirty="0">
              <a:latin typeface="Tw Cen MT Condensed" panose="020B0606020104020203" pitchFamily="34" charset="0"/>
            </a:endParaRPr>
          </a:p>
          <a:p>
            <a:pPr>
              <a:defRPr/>
            </a:pPr>
            <a:r>
              <a:rPr lang="en-GB" sz="1500" u="sng" dirty="0">
                <a:latin typeface="Tw Cen MT Condensed" panose="020B0606020104020203" pitchFamily="34" charset="0"/>
              </a:rPr>
              <a:t>4. Conditioned Games! – </a:t>
            </a:r>
            <a:r>
              <a:rPr lang="en-GB" sz="1500" dirty="0">
                <a:latin typeface="Tw Cen MT Condensed" panose="020B0606020104020203" pitchFamily="34" charset="0"/>
              </a:rPr>
              <a:t>Split your class into 4 teams (2 teams of your higher ability, 2 teams of your lower ability). Set up 2 pitches and ensure teams play against teams of a higher ability. </a:t>
            </a:r>
            <a:r>
              <a:rPr lang="en-GB" sz="1500" b="1" i="1" u="sng" dirty="0">
                <a:latin typeface="Tw Cen MT Condensed" panose="020B0606020104020203" pitchFamily="34" charset="0"/>
              </a:rPr>
              <a:t>Enforce rules as per progress. </a:t>
            </a:r>
            <a:r>
              <a:rPr lang="en-GB" sz="1500" b="1" i="1" u="sng" dirty="0" err="1">
                <a:latin typeface="Tw Cen MT Condensed" panose="020B0606020104020203" pitchFamily="34" charset="0"/>
              </a:rPr>
              <a:t>I.e</a:t>
            </a:r>
            <a:r>
              <a:rPr lang="en-GB" sz="1500" b="1" i="1" u="sng" dirty="0">
                <a:latin typeface="Tw Cen MT Condensed" panose="020B0606020104020203" pitchFamily="34" charset="0"/>
              </a:rPr>
              <a:t> – ‘Blue’ team are finding the level of challenge easy, ask them to complete 4 passes before they shoot at goal</a:t>
            </a:r>
          </a:p>
        </p:txBody>
      </p:sp>
      <p:sp>
        <p:nvSpPr>
          <p:cNvPr id="17"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a:spcBef>
                <a:spcPct val="20000"/>
              </a:spcBef>
              <a:defRPr/>
            </a:pPr>
            <a:r>
              <a:rPr lang="en-GB" sz="1400" dirty="0">
                <a:latin typeface="Tw Cen MT Condensed" panose="020B0606020104020203" pitchFamily="34" charset="0"/>
              </a:rPr>
              <a:t>Challenge 1 – Can children follow instructions &amp; select the correct teaching point when given 2 options? (</a:t>
            </a:r>
            <a:r>
              <a:rPr lang="en-GB" sz="1400" dirty="0" err="1">
                <a:latin typeface="Tw Cen MT Condensed" panose="020B0606020104020203" pitchFamily="34" charset="0"/>
              </a:rPr>
              <a:t>i.e</a:t>
            </a:r>
            <a:r>
              <a:rPr lang="en-GB" sz="1400" dirty="0">
                <a:latin typeface="Tw Cen MT Condensed" panose="020B0606020104020203" pitchFamily="34" charset="0"/>
              </a:rPr>
              <a:t> Heel or laces?) </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Can children use teaching points to shoot with some consistent success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children use K+U of teaching points to help their peers improve?</a:t>
            </a:r>
            <a:endParaRPr lang="en-GB" sz="1400" b="1" dirty="0">
              <a:latin typeface="Tw Cen MT Condensed" panose="020B0606020104020203" pitchFamily="34" charset="0"/>
            </a:endParaRPr>
          </a:p>
        </p:txBody>
      </p:sp>
      <p:sp>
        <p:nvSpPr>
          <p:cNvPr id="20" name="TextBox 13"/>
          <p:cNvSpPr txBox="1">
            <a:spLocks noChangeArrowheads="1"/>
          </p:cNvSpPr>
          <p:nvPr/>
        </p:nvSpPr>
        <p:spPr bwMode="auto">
          <a:xfrm>
            <a:off x="179388" y="2401724"/>
            <a:ext cx="8785225"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400" b="1" u="sng" dirty="0" err="1">
                <a:latin typeface="Tw Cen MT Condensed" pitchFamily="34" charset="0"/>
              </a:rPr>
              <a:t>SoW</a:t>
            </a:r>
            <a:r>
              <a:rPr lang="en-GB" altLang="en-US" sz="1400" b="1" u="sng" dirty="0">
                <a:latin typeface="Tw Cen MT Condensed" pitchFamily="34" charset="0"/>
              </a:rPr>
              <a:t> Milestone Focus: </a:t>
            </a:r>
            <a:r>
              <a:rPr lang="en-GB" altLang="en-US" sz="1400" dirty="0">
                <a:latin typeface="Tw Cen MT Condensed" panose="020B0606020104020203" pitchFamily="34" charset="0"/>
              </a:rPr>
              <a:t>4 (</a:t>
            </a:r>
            <a:r>
              <a:rPr lang="en-GB" altLang="en-US" sz="1400" dirty="0">
                <a:latin typeface="Tw Cen MT Condensed" panose="020B0606020104020203" pitchFamily="34" charset="0"/>
                <a:cs typeface="Narkisim" panose="020E0502050101010101" pitchFamily="34" charset="-79"/>
              </a:rPr>
              <a:t>Display an understanding of fair play, working well with others and leading a medium sized group). 5 (Field, defend and attack tactically by anticipating the direction of play). 6 (Utilise new skills in competitive situations, as an individual or part of a team).</a:t>
            </a:r>
          </a:p>
        </p:txBody>
      </p:sp>
    </p:spTree>
    <p:extLst>
      <p:ext uri="{BB962C8B-B14F-4D97-AF65-F5344CB8AC3E}">
        <p14:creationId xmlns:p14="http://schemas.microsoft.com/office/powerpoint/2010/main" val="438819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6- Lesson 3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Girl Kicking Soccer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Girl Soccer Pla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a:spLocks noChangeArrowheads="1"/>
          </p:cNvSpPr>
          <p:nvPr/>
        </p:nvSpPr>
        <p:spPr bwMode="auto">
          <a:xfrm>
            <a:off x="464343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Muscle memory </a:t>
            </a:r>
          </a:p>
          <a:p>
            <a:pPr eaLnBrk="1" hangingPunct="1">
              <a:spcBef>
                <a:spcPct val="0"/>
              </a:spcBef>
              <a:buFontTx/>
              <a:buNone/>
            </a:pPr>
            <a:r>
              <a:rPr lang="en-GB" altLang="en-US" sz="1600" dirty="0">
                <a:latin typeface="Tw Cen MT Condensed" pitchFamily="34" charset="0"/>
              </a:rPr>
              <a:t>For children to be able to develop a skill, they must be allowed the opportunity to practice it continuously. Simply queuing for one</a:t>
            </a:r>
          </a:p>
          <a:p>
            <a:pPr eaLnBrk="1" hangingPunct="1">
              <a:spcBef>
                <a:spcPct val="0"/>
              </a:spcBef>
              <a:buFontTx/>
              <a:buNone/>
            </a:pPr>
            <a:r>
              <a:rPr lang="en-GB" altLang="en-US" sz="1600" dirty="0">
                <a:latin typeface="Tw Cen MT Condensed" pitchFamily="34" charset="0"/>
              </a:rPr>
              <a:t>Attempt at something will not allow this to happen. Always allow children to multiple attempts if your activity requires an element of queuing.</a:t>
            </a:r>
          </a:p>
        </p:txBody>
      </p:sp>
      <p:sp>
        <p:nvSpPr>
          <p:cNvPr id="10" name="TextBox 6"/>
          <p:cNvSpPr txBox="1">
            <a:spLocks noChangeArrowheads="1"/>
          </p:cNvSpPr>
          <p:nvPr/>
        </p:nvSpPr>
        <p:spPr bwMode="auto">
          <a:xfrm>
            <a:off x="179388" y="764704"/>
            <a:ext cx="4321175" cy="1551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Shooting</a:t>
            </a:r>
          </a:p>
          <a:p>
            <a:pPr>
              <a:buNone/>
              <a:defRPr/>
            </a:pPr>
            <a:r>
              <a:rPr lang="en-GB" sz="1600" dirty="0">
                <a:latin typeface="Tw Cen MT Condensed" panose="020B0606020104020203" pitchFamily="34" charset="0"/>
              </a:rPr>
              <a:t>Place ball level w/ standing foot</a:t>
            </a:r>
          </a:p>
          <a:p>
            <a:pPr>
              <a:buNone/>
              <a:defRPr/>
            </a:pPr>
            <a:r>
              <a:rPr lang="en-GB" sz="1600" dirty="0">
                <a:latin typeface="Tw Cen MT Condensed" panose="020B0606020104020203" pitchFamily="34" charset="0"/>
              </a:rPr>
              <a:t>Strike through the ball with laces</a:t>
            </a:r>
          </a:p>
          <a:p>
            <a:pPr>
              <a:buNone/>
              <a:defRPr/>
            </a:pPr>
            <a:r>
              <a:rPr lang="en-GB" sz="1600" dirty="0">
                <a:latin typeface="Tw Cen MT Condensed" panose="020B0606020104020203" pitchFamily="34" charset="0"/>
              </a:rPr>
              <a:t>Keep head over the ball</a:t>
            </a:r>
          </a:p>
          <a:p>
            <a:pPr>
              <a:buNone/>
              <a:defRPr/>
            </a:pPr>
            <a:r>
              <a:rPr lang="en-GB" sz="1600" dirty="0">
                <a:latin typeface="Tw Cen MT Condensed" panose="020B0606020104020203" pitchFamily="34" charset="0"/>
              </a:rPr>
              <a:t>(This keeps the flight of the ball low)</a:t>
            </a:r>
            <a:endParaRPr lang="en-GB" altLang="en-US" sz="1600" u="sng" dirty="0">
              <a:latin typeface="Tw Cen MT Condensed" pitchFamily="34" charset="0"/>
            </a:endParaRPr>
          </a:p>
        </p:txBody>
      </p:sp>
      <p:pic>
        <p:nvPicPr>
          <p:cNvPr id="12" name="Picture 2" descr="http://www.soccer-fans-info.com/image-files/soccer-fundamentals-shooting4.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4" y="836613"/>
            <a:ext cx="1116764" cy="13963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TextBox 69"/>
          <p:cNvSpPr txBox="1">
            <a:spLocks noChangeArrowheads="1"/>
          </p:cNvSpPr>
          <p:nvPr/>
        </p:nvSpPr>
        <p:spPr bwMode="auto">
          <a:xfrm>
            <a:off x="179512" y="4725144"/>
            <a:ext cx="8785101"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4. Conditioned Games!</a:t>
            </a:r>
          </a:p>
          <a:p>
            <a:pPr eaLnBrk="1" hangingPunct="1">
              <a:spcBef>
                <a:spcPct val="0"/>
              </a:spcBef>
              <a:buFontTx/>
              <a:buNone/>
            </a:pPr>
            <a:endParaRPr lang="en-GB" sz="1600" u="sng" dirty="0">
              <a:latin typeface="Tw Cen MT Condensed" pitchFamily="34" charset="0"/>
            </a:endParaRPr>
          </a:p>
          <a:p>
            <a:pPr marL="0" indent="0" eaLnBrk="1" hangingPunct="1">
              <a:spcBef>
                <a:spcPct val="0"/>
              </a:spcBef>
              <a:buNone/>
            </a:pPr>
            <a:r>
              <a:rPr lang="en-GB" sz="1600" dirty="0">
                <a:latin typeface="Tw Cen MT Condensed" panose="020B0606020104020203" pitchFamily="34" charset="0"/>
              </a:rPr>
              <a:t>Set up 2 pitches and ensure teams play against teams of a higher ability. </a:t>
            </a:r>
          </a:p>
          <a:p>
            <a:pPr marL="0" indent="0" eaLnBrk="1" hangingPunct="1">
              <a:spcBef>
                <a:spcPct val="0"/>
              </a:spcBef>
              <a:buNone/>
            </a:pPr>
            <a:endParaRPr lang="en-GB" sz="1600" b="1" i="1" u="sng" dirty="0">
              <a:latin typeface="Tw Cen MT Condensed" panose="020B0606020104020203" pitchFamily="34" charset="0"/>
            </a:endParaRPr>
          </a:p>
          <a:p>
            <a:pPr marL="0" indent="0" eaLnBrk="1" hangingPunct="1">
              <a:spcBef>
                <a:spcPct val="0"/>
              </a:spcBef>
              <a:buNone/>
            </a:pPr>
            <a:r>
              <a:rPr lang="en-GB" sz="1600" b="1" i="1" u="sng" dirty="0">
                <a:latin typeface="Tw Cen MT Condensed" panose="020B0606020104020203" pitchFamily="34" charset="0"/>
              </a:rPr>
              <a:t>Enforce rules as per progress. </a:t>
            </a:r>
            <a:r>
              <a:rPr lang="en-GB" sz="1600" b="1" i="1" u="sng" dirty="0" err="1">
                <a:latin typeface="Tw Cen MT Condensed" panose="020B0606020104020203" pitchFamily="34" charset="0"/>
              </a:rPr>
              <a:t>I.e</a:t>
            </a:r>
            <a:r>
              <a:rPr lang="en-GB" sz="1600" b="1" i="1" u="sng" dirty="0">
                <a:latin typeface="Tw Cen MT Condensed" panose="020B0606020104020203" pitchFamily="34" charset="0"/>
              </a:rPr>
              <a:t> – ‘Blue’ team are finding</a:t>
            </a:r>
          </a:p>
          <a:p>
            <a:pPr marL="0" indent="0" eaLnBrk="1" hangingPunct="1">
              <a:spcBef>
                <a:spcPct val="0"/>
              </a:spcBef>
              <a:buNone/>
            </a:pPr>
            <a:r>
              <a:rPr lang="en-GB" sz="1600" b="1" i="1" u="sng" dirty="0">
                <a:latin typeface="Tw Cen MT Condensed" panose="020B0606020104020203" pitchFamily="34" charset="0"/>
              </a:rPr>
              <a:t>the level of challenge easy, ask them to complete 4 passes</a:t>
            </a:r>
          </a:p>
          <a:p>
            <a:pPr marL="0" indent="0" eaLnBrk="1" hangingPunct="1">
              <a:spcBef>
                <a:spcPct val="0"/>
              </a:spcBef>
              <a:buNone/>
            </a:pPr>
            <a:r>
              <a:rPr lang="en-GB" sz="1600" b="1" i="1" u="sng" dirty="0">
                <a:latin typeface="Tw Cen MT Condensed" panose="020B0606020104020203" pitchFamily="34" charset="0"/>
              </a:rPr>
              <a:t>before they shoot at goal</a:t>
            </a:r>
          </a:p>
          <a:p>
            <a:pPr eaLnBrk="1" hangingPunct="1">
              <a:spcBef>
                <a:spcPct val="0"/>
              </a:spcBef>
              <a:buFontTx/>
              <a:buNone/>
            </a:pPr>
            <a:endParaRPr lang="en-GB" sz="1600" u="sng" dirty="0">
              <a:latin typeface="Tw Cen MT Condensed" pitchFamily="34" charset="0"/>
            </a:endParaRPr>
          </a:p>
        </p:txBody>
      </p:sp>
      <p:sp>
        <p:nvSpPr>
          <p:cNvPr id="15" name="TextBox 69"/>
          <p:cNvSpPr txBox="1">
            <a:spLocks noChangeArrowheads="1"/>
          </p:cNvSpPr>
          <p:nvPr/>
        </p:nvSpPr>
        <p:spPr bwMode="auto">
          <a:xfrm>
            <a:off x="179512" y="2375200"/>
            <a:ext cx="4321175"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1600" u="sng" dirty="0">
                <a:latin typeface="Tw Cen MT Condensed" pitchFamily="34" charset="0"/>
              </a:rPr>
              <a:t>2. First time Strike!</a:t>
            </a:r>
          </a:p>
          <a:p>
            <a:pPr marL="0" indent="0" eaLnBrk="1" hangingPunct="1">
              <a:spcBef>
                <a:spcPct val="0"/>
              </a:spcBef>
              <a:buNone/>
            </a:pPr>
            <a:r>
              <a:rPr lang="en-GB" sz="1600" dirty="0">
                <a:latin typeface="Tw Cen MT Condensed" panose="020B0606020104020203" pitchFamily="34" charset="0"/>
              </a:rPr>
              <a:t>Ask one child to stand</a:t>
            </a:r>
          </a:p>
          <a:p>
            <a:pPr marL="0" indent="0" eaLnBrk="1" hangingPunct="1">
              <a:spcBef>
                <a:spcPct val="0"/>
              </a:spcBef>
              <a:buNone/>
            </a:pPr>
            <a:r>
              <a:rPr lang="en-GB" sz="1600" dirty="0">
                <a:latin typeface="Tw Cen MT Condensed" panose="020B0606020104020203" pitchFamily="34" charset="0"/>
              </a:rPr>
              <a:t>on the cone for 4 passes,</a:t>
            </a:r>
          </a:p>
          <a:p>
            <a:pPr marL="0" indent="0" eaLnBrk="1" hangingPunct="1">
              <a:spcBef>
                <a:spcPct val="0"/>
              </a:spcBef>
              <a:buNone/>
            </a:pPr>
            <a:r>
              <a:rPr lang="en-GB" sz="1600" dirty="0">
                <a:latin typeface="Tw Cen MT Condensed" panose="020B0606020104020203" pitchFamily="34" charset="0"/>
              </a:rPr>
              <a:t>the other children take turns</a:t>
            </a:r>
          </a:p>
          <a:p>
            <a:pPr marL="0" indent="0" eaLnBrk="1" hangingPunct="1">
              <a:spcBef>
                <a:spcPct val="0"/>
              </a:spcBef>
              <a:buNone/>
            </a:pPr>
            <a:r>
              <a:rPr lang="en-GB" sz="1600" dirty="0">
                <a:latin typeface="Tw Cen MT Condensed" panose="020B0606020104020203" pitchFamily="34" charset="0"/>
              </a:rPr>
              <a:t>in passing to this child,</a:t>
            </a:r>
          </a:p>
          <a:p>
            <a:pPr marL="0" indent="0" eaLnBrk="1" hangingPunct="1">
              <a:spcBef>
                <a:spcPct val="0"/>
              </a:spcBef>
              <a:buNone/>
            </a:pPr>
            <a:r>
              <a:rPr lang="en-GB" sz="1600" dirty="0">
                <a:latin typeface="Tw Cen MT Condensed" panose="020B0606020104020203" pitchFamily="34" charset="0"/>
              </a:rPr>
              <a:t>who passes the ball back for</a:t>
            </a:r>
          </a:p>
          <a:p>
            <a:pPr marL="0" indent="0" eaLnBrk="1" hangingPunct="1">
              <a:spcBef>
                <a:spcPct val="0"/>
              </a:spcBef>
              <a:buNone/>
            </a:pPr>
            <a:r>
              <a:rPr lang="en-GB" sz="1600" dirty="0">
                <a:latin typeface="Tw Cen MT Condensed" panose="020B0606020104020203" pitchFamily="34" charset="0"/>
              </a:rPr>
              <a:t>them to run onto &amp; strike!</a:t>
            </a:r>
          </a:p>
          <a:p>
            <a:pPr eaLnBrk="1" hangingPunct="1">
              <a:spcBef>
                <a:spcPct val="0"/>
              </a:spcBef>
              <a:buFontTx/>
              <a:buNone/>
            </a:pPr>
            <a:endParaRPr lang="en-GB" sz="1600" b="1" i="1" u="sng" dirty="0">
              <a:latin typeface="Tw Cen MT Condensed" pitchFamily="34" charset="0"/>
            </a:endParaRPr>
          </a:p>
          <a:p>
            <a:pPr eaLnBrk="1" hangingPunct="1">
              <a:spcBef>
                <a:spcPct val="0"/>
              </a:spcBef>
              <a:buNone/>
            </a:pPr>
            <a:r>
              <a:rPr lang="en-GB" sz="1600" b="1" i="1" u="sng" dirty="0">
                <a:latin typeface="Tw Cen MT Condensed" pitchFamily="34" charset="0"/>
              </a:rPr>
              <a:t>Need to differentiate? Use weak foot then add a GK!</a:t>
            </a:r>
            <a:endParaRPr lang="en-GB" sz="1600" u="sng" dirty="0">
              <a:latin typeface="Tw Cen MT Condensed" panose="020B0606020104020203" pitchFamily="34" charset="0"/>
            </a:endParaRPr>
          </a:p>
        </p:txBody>
      </p:sp>
      <p:pic>
        <p:nvPicPr>
          <p:cNvPr id="1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3766" y="2635423"/>
            <a:ext cx="772905" cy="1513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24423" y="3139479"/>
            <a:ext cx="1080120" cy="36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AutoShape 8"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TextBox 69"/>
          <p:cNvSpPr txBox="1">
            <a:spLocks noChangeArrowheads="1"/>
          </p:cNvSpPr>
          <p:nvPr/>
        </p:nvSpPr>
        <p:spPr bwMode="auto">
          <a:xfrm>
            <a:off x="4653087" y="2387543"/>
            <a:ext cx="4321175"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1600" u="sng" dirty="0">
                <a:latin typeface="Tw Cen MT Condensed" pitchFamily="34" charset="0"/>
              </a:rPr>
              <a:t>3. World Cup Lottery!</a:t>
            </a:r>
          </a:p>
          <a:p>
            <a:pPr marL="0" indent="0" eaLnBrk="1" hangingPunct="1">
              <a:spcBef>
                <a:spcPct val="0"/>
              </a:spcBef>
              <a:buNone/>
            </a:pPr>
            <a:r>
              <a:rPr lang="en-GB" sz="1600" dirty="0">
                <a:latin typeface="Tw Cen MT Condensed" panose="020B0606020104020203" pitchFamily="34" charset="0"/>
              </a:rPr>
              <a:t>Teams line up at opposite ends of the pitch. When you call out a number (“Number 4!”), Number 4’s run onto the pitch and try and score – the opposite number 4 must try and stop them/score themselves.  </a:t>
            </a:r>
            <a:r>
              <a:rPr lang="en-GB" sz="1600" b="1" dirty="0">
                <a:latin typeface="Tw Cen MT Condensed" panose="020B0606020104020203" pitchFamily="34" charset="0"/>
              </a:rPr>
              <a:t>PROGRESS – </a:t>
            </a:r>
            <a:r>
              <a:rPr lang="en-GB" sz="1600" dirty="0">
                <a:latin typeface="Tw Cen MT Condensed" panose="020B0606020104020203" pitchFamily="34" charset="0"/>
              </a:rPr>
              <a:t>Call out two or three numbers at one time. </a:t>
            </a:r>
          </a:p>
          <a:p>
            <a:pPr marL="0" indent="0" eaLnBrk="1" hangingPunct="1">
              <a:spcBef>
                <a:spcPct val="0"/>
              </a:spcBef>
              <a:buNone/>
            </a:pPr>
            <a:endParaRPr lang="en-GB" sz="1600" b="1" i="1" u="sng" dirty="0">
              <a:latin typeface="Tw Cen MT Condensed" panose="020B0606020104020203" pitchFamily="34" charset="0"/>
            </a:endParaRPr>
          </a:p>
          <a:p>
            <a:pPr eaLnBrk="1" hangingPunct="1">
              <a:spcBef>
                <a:spcPct val="0"/>
              </a:spcBef>
              <a:buFontTx/>
              <a:buNone/>
            </a:pPr>
            <a:endParaRPr lang="en-GB" sz="1600" u="sng" dirty="0">
              <a:latin typeface="Tw Cen MT Condensed" panose="020B0606020104020203" pitchFamily="34" charset="0"/>
            </a:endParaRPr>
          </a:p>
          <a:p>
            <a:pPr eaLnBrk="1" hangingPunct="1">
              <a:spcBef>
                <a:spcPct val="0"/>
              </a:spcBef>
              <a:buFontTx/>
              <a:buNone/>
            </a:pPr>
            <a:endParaRPr lang="en-GB" sz="1600" u="sng" dirty="0">
              <a:latin typeface="Tw Cen MT Condensed" panose="020B0606020104020203" pitchFamily="34" charset="0"/>
            </a:endParaRPr>
          </a:p>
        </p:txBody>
      </p:sp>
      <p:pic>
        <p:nvPicPr>
          <p:cNvPr id="205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68144" y="3789040"/>
            <a:ext cx="2069048" cy="76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5125502" y="5350654"/>
            <a:ext cx="1445772" cy="90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6749190" y="5284259"/>
            <a:ext cx="1445772" cy="90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4575" t="48705" r="57243" b="29446"/>
          <a:stretch/>
        </p:blipFill>
        <p:spPr bwMode="auto">
          <a:xfrm>
            <a:off x="5584077" y="4868276"/>
            <a:ext cx="568134" cy="28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4575" t="48705" r="57243" b="29446"/>
          <a:stretch/>
        </p:blipFill>
        <p:spPr bwMode="auto">
          <a:xfrm>
            <a:off x="7172218" y="4848866"/>
            <a:ext cx="568134" cy="28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4575" t="48705" r="57243" b="29446"/>
          <a:stretch/>
        </p:blipFill>
        <p:spPr bwMode="auto">
          <a:xfrm rot="10800000">
            <a:off x="7188009" y="6380444"/>
            <a:ext cx="568134" cy="28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4575" t="48705" r="57243" b="29446"/>
          <a:stretch/>
        </p:blipFill>
        <p:spPr bwMode="auto">
          <a:xfrm rot="10800000">
            <a:off x="5564321" y="6381329"/>
            <a:ext cx="568134" cy="28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Multiply 51"/>
          <p:cNvSpPr/>
          <p:nvPr/>
        </p:nvSpPr>
        <p:spPr>
          <a:xfrm>
            <a:off x="5436096" y="6147395"/>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3" name="Multiply 52"/>
          <p:cNvSpPr/>
          <p:nvPr/>
        </p:nvSpPr>
        <p:spPr>
          <a:xfrm>
            <a:off x="5866681" y="5877272"/>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4" name="Multiply 53"/>
          <p:cNvSpPr/>
          <p:nvPr/>
        </p:nvSpPr>
        <p:spPr>
          <a:xfrm>
            <a:off x="5588496" y="5301208"/>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5" name="Multiply 54"/>
          <p:cNvSpPr/>
          <p:nvPr/>
        </p:nvSpPr>
        <p:spPr>
          <a:xfrm>
            <a:off x="5796136" y="5067275"/>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6" name="Multiply 55"/>
          <p:cNvSpPr/>
          <p:nvPr/>
        </p:nvSpPr>
        <p:spPr>
          <a:xfrm>
            <a:off x="5796136" y="6219403"/>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7" name="Multiply 56"/>
          <p:cNvSpPr/>
          <p:nvPr/>
        </p:nvSpPr>
        <p:spPr>
          <a:xfrm>
            <a:off x="6082705" y="5949280"/>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8" name="Multiply 57"/>
          <p:cNvSpPr/>
          <p:nvPr/>
        </p:nvSpPr>
        <p:spPr>
          <a:xfrm>
            <a:off x="5652120" y="5877272"/>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9" name="Multiply 58"/>
          <p:cNvSpPr/>
          <p:nvPr/>
        </p:nvSpPr>
        <p:spPr>
          <a:xfrm>
            <a:off x="5948536" y="5229200"/>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0" name="Multiply 59"/>
          <p:cNvSpPr/>
          <p:nvPr/>
        </p:nvSpPr>
        <p:spPr>
          <a:xfrm>
            <a:off x="5434633" y="5427315"/>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1" name="Multiply 60"/>
          <p:cNvSpPr/>
          <p:nvPr/>
        </p:nvSpPr>
        <p:spPr>
          <a:xfrm>
            <a:off x="7380312" y="6237312"/>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2" name="Multiply 61"/>
          <p:cNvSpPr/>
          <p:nvPr/>
        </p:nvSpPr>
        <p:spPr>
          <a:xfrm>
            <a:off x="7532712" y="5877272"/>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3" name="Multiply 62"/>
          <p:cNvSpPr/>
          <p:nvPr/>
        </p:nvSpPr>
        <p:spPr>
          <a:xfrm>
            <a:off x="7164288" y="5733256"/>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4" name="Multiply 63"/>
          <p:cNvSpPr/>
          <p:nvPr/>
        </p:nvSpPr>
        <p:spPr>
          <a:xfrm>
            <a:off x="7594873" y="5589240"/>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5" name="Multiply 64"/>
          <p:cNvSpPr/>
          <p:nvPr/>
        </p:nvSpPr>
        <p:spPr>
          <a:xfrm>
            <a:off x="7308304" y="5013176"/>
            <a:ext cx="217487" cy="233933"/>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6" name="Multiply 65"/>
          <p:cNvSpPr/>
          <p:nvPr/>
        </p:nvSpPr>
        <p:spPr>
          <a:xfrm>
            <a:off x="7164288" y="5427315"/>
            <a:ext cx="217487" cy="233933"/>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7" name="Multiply 66"/>
          <p:cNvSpPr/>
          <p:nvPr/>
        </p:nvSpPr>
        <p:spPr>
          <a:xfrm>
            <a:off x="7020272" y="5931371"/>
            <a:ext cx="217487" cy="233933"/>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8" name="Multiply 67"/>
          <p:cNvSpPr/>
          <p:nvPr/>
        </p:nvSpPr>
        <p:spPr>
          <a:xfrm>
            <a:off x="7380312" y="6003379"/>
            <a:ext cx="217487" cy="233933"/>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Tree>
    <p:extLst>
      <p:ext uri="{BB962C8B-B14F-4D97-AF65-F5344CB8AC3E}">
        <p14:creationId xmlns:p14="http://schemas.microsoft.com/office/powerpoint/2010/main" val="2129762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cs typeface="+mn-cs"/>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1 – Can children use teaching points to shoot effectively</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2 – Can children use knowledge of technique to </a:t>
            </a:r>
            <a:r>
              <a:rPr lang="en-GB" sz="1600" dirty="0">
                <a:latin typeface="Tw Cen MT Condensed" panose="020B0606020104020203" pitchFamily="34" charset="0"/>
              </a:rPr>
              <a:t>suggest ways for peer’s to improve</a:t>
            </a:r>
            <a:endParaRPr lang="en-GB" sz="1600" dirty="0">
              <a:latin typeface="Tw Cen MT Condensed" panose="020B0606020104020203" pitchFamily="34" charset="0"/>
              <a:cs typeface="+mn-cs"/>
            </a:endParaRPr>
          </a:p>
        </p:txBody>
      </p:sp>
      <p:sp>
        <p:nvSpPr>
          <p:cNvPr id="5"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6- Lesson 4  </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9"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0"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1"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1"/>
          <p:cNvPicPr>
            <a:picLocks noChangeAspect="1" noChangeArrowheads="1"/>
          </p:cNvPicPr>
          <p:nvPr/>
        </p:nvPicPr>
        <p:blipFill>
          <a:blip r:embed="rId4">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Girl Kicking Soccer B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Girl Soccer Playe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a:spLocks noChangeArrowheads="1"/>
          </p:cNvSpPr>
          <p:nvPr/>
        </p:nvSpPr>
        <p:spPr bwMode="auto">
          <a:xfrm>
            <a:off x="179388" y="3042533"/>
            <a:ext cx="8785225" cy="3554819"/>
          </a:xfrm>
          <a:prstGeom prst="rect">
            <a:avLst/>
          </a:prstGeom>
          <a:noFill/>
          <a:ln w="9525">
            <a:solidFill>
              <a:schemeClr val="tx1"/>
            </a:solidFill>
            <a:miter lim="800000"/>
            <a:headEnd/>
            <a:tailEnd/>
          </a:ln>
        </p:spPr>
        <p:txBody>
          <a:bodyPr>
            <a:spAutoFit/>
          </a:bodyPr>
          <a:lstStyle/>
          <a:p>
            <a:pPr>
              <a:defRPr/>
            </a:pPr>
            <a:r>
              <a:rPr lang="en-GB" sz="1500" u="sng" dirty="0">
                <a:latin typeface="Tw Cen MT Condensed" panose="020B0606020104020203" pitchFamily="34" charset="0"/>
              </a:rPr>
              <a:t>1.Warm-up – </a:t>
            </a:r>
            <a:r>
              <a:rPr lang="en-GB" sz="1500" dirty="0">
                <a:latin typeface="Tw Cen MT Condensed" panose="020B0606020104020203" pitchFamily="34" charset="0"/>
              </a:rPr>
              <a:t>Pupils start jogging around the playing area avoiding each other &amp; listening, when the teacher calls out “GOAL!” children must freeze like a statue and pretend to celebrate scoring a goal! STRETCH, then repeat.</a:t>
            </a:r>
            <a:endParaRPr lang="en-GB" sz="1500" b="1" i="1" u="sng" dirty="0">
              <a:latin typeface="Tw Cen MT Condensed" panose="020B0606020104020203" pitchFamily="34" charset="0"/>
            </a:endParaRPr>
          </a:p>
          <a:p>
            <a:pPr>
              <a:defRPr/>
            </a:pPr>
            <a:endParaRPr lang="en-GB" sz="1500" u="sng" dirty="0">
              <a:latin typeface="Tw Cen MT Condensed" panose="020B0606020104020203" pitchFamily="34" charset="0"/>
            </a:endParaRPr>
          </a:p>
          <a:p>
            <a:pPr>
              <a:defRPr/>
            </a:pPr>
            <a:r>
              <a:rPr lang="en-GB" sz="1500" u="sng" dirty="0">
                <a:latin typeface="Tw Cen MT Condensed" panose="020B0606020104020203" pitchFamily="34" charset="0"/>
              </a:rPr>
              <a:t>2. Possession Grids – </a:t>
            </a:r>
            <a:r>
              <a:rPr lang="en-GB" sz="1500" dirty="0">
                <a:latin typeface="Tw Cen MT Condensed" panose="020B0606020104020203" pitchFamily="34" charset="0"/>
              </a:rPr>
              <a:t>Split the class into 4 teams, each team gets its own grid. </a:t>
            </a:r>
            <a:r>
              <a:rPr lang="en-GB" sz="1500" b="1" i="1" u="sng" dirty="0">
                <a:latin typeface="Tw Cen MT Condensed" panose="020B0606020104020203" pitchFamily="34" charset="0"/>
              </a:rPr>
              <a:t>Ensure that the L/A teams play in larger grids, M/A should be challenged by having less space to play in</a:t>
            </a:r>
            <a:r>
              <a:rPr lang="en-GB" sz="1500" dirty="0">
                <a:latin typeface="Tw Cen MT Condensed" panose="020B0606020104020203" pitchFamily="34" charset="0"/>
              </a:rPr>
              <a:t>. In each grid the children take turns in being the defender, the other players try and keep the ball away from them by passing the ball quickly and into space. One a defender has won the ball three times, rotate who the defender is and start again!  </a:t>
            </a:r>
            <a:endParaRPr lang="en-GB" sz="1500" u="sng" dirty="0">
              <a:latin typeface="Tw Cen MT Condensed" panose="020B0606020104020203" pitchFamily="34" charset="0"/>
            </a:endParaRPr>
          </a:p>
          <a:p>
            <a:pPr>
              <a:defRPr/>
            </a:pPr>
            <a:endParaRPr lang="en-GB" sz="1500" u="sng" dirty="0">
              <a:latin typeface="Tw Cen MT Condensed" panose="020B0606020104020203" pitchFamily="34" charset="0"/>
            </a:endParaRPr>
          </a:p>
          <a:p>
            <a:pPr>
              <a:defRPr/>
            </a:pPr>
            <a:r>
              <a:rPr lang="en-GB" sz="1500" u="sng" dirty="0">
                <a:latin typeface="Tw Cen MT Condensed" panose="020B0606020104020203" pitchFamily="34" charset="0"/>
              </a:rPr>
              <a:t>3. </a:t>
            </a:r>
            <a:r>
              <a:rPr lang="en-GB" sz="1500" u="sng" dirty="0" err="1">
                <a:latin typeface="Tw Cen MT Condensed" panose="020B0606020104020203" pitchFamily="34" charset="0"/>
              </a:rPr>
              <a:t>Keepball</a:t>
            </a:r>
            <a:r>
              <a:rPr lang="en-GB" sz="1500" u="sng" dirty="0">
                <a:latin typeface="Tw Cen MT Condensed" panose="020B0606020104020203" pitchFamily="34" charset="0"/>
              </a:rPr>
              <a:t> – </a:t>
            </a:r>
            <a:r>
              <a:rPr lang="en-GB" sz="1500" dirty="0">
                <a:latin typeface="Tw Cen MT Condensed" panose="020B0606020104020203" pitchFamily="34" charset="0"/>
              </a:rPr>
              <a:t>Place the two ‘M/A’ teams in a larger grid, and the two L/A teams in an even larger grid. The aim of ‘</a:t>
            </a:r>
            <a:r>
              <a:rPr lang="en-GB" sz="1500" dirty="0" err="1">
                <a:latin typeface="Tw Cen MT Condensed" panose="020B0606020104020203" pitchFamily="34" charset="0"/>
              </a:rPr>
              <a:t>Keepball</a:t>
            </a:r>
            <a:r>
              <a:rPr lang="en-GB" sz="1500" dirty="0">
                <a:latin typeface="Tw Cen MT Condensed" panose="020B0606020104020203" pitchFamily="34" charset="0"/>
              </a:rPr>
              <a:t>’ is for one team to attempt to keep the ball away from the other. Explain that to do this they must communicate effectively, use the passing skill effectively &amp; be aware of the space around them. Set a target for each team. If one teams target is ‘6’, they must complete 6 passes without interception to score a goal. If the ball rolls out of the grid, the other team gets the ball. </a:t>
            </a:r>
            <a:r>
              <a:rPr lang="en-GB" sz="1500" b="1" i="1" u="sng" dirty="0">
                <a:latin typeface="Tw Cen MT Condensed" panose="020B0606020104020203" pitchFamily="34" charset="0"/>
              </a:rPr>
              <a:t>Decrease playing area to challenge M/A to think &amp; execute quicker.</a:t>
            </a:r>
            <a:endParaRPr lang="en-GB" sz="1500" u="sng" dirty="0">
              <a:latin typeface="Tw Cen MT Condensed" panose="020B0606020104020203" pitchFamily="34" charset="0"/>
            </a:endParaRPr>
          </a:p>
          <a:p>
            <a:pPr>
              <a:defRPr/>
            </a:pPr>
            <a:endParaRPr lang="en-GB" sz="1500" u="sng" dirty="0">
              <a:latin typeface="Tw Cen MT Condensed" panose="020B0606020104020203" pitchFamily="34" charset="0"/>
            </a:endParaRPr>
          </a:p>
          <a:p>
            <a:pPr>
              <a:defRPr/>
            </a:pPr>
            <a:r>
              <a:rPr lang="en-GB" sz="1500" u="sng" dirty="0">
                <a:latin typeface="Tw Cen MT Condensed" panose="020B0606020104020203" pitchFamily="34" charset="0"/>
              </a:rPr>
              <a:t>4. Conditioned Games! – </a:t>
            </a:r>
            <a:r>
              <a:rPr lang="en-GB" sz="1500" dirty="0">
                <a:latin typeface="Tw Cen MT Condensed" panose="020B0606020104020203" pitchFamily="34" charset="0"/>
              </a:rPr>
              <a:t>Split your class into 4 teams (2 teams of your higher ability, 2 teams of your lower ability). Set up 2 pitches and ensure teams play against teams of a higher ability. </a:t>
            </a:r>
            <a:r>
              <a:rPr lang="en-GB" sz="1500" b="1" i="1" u="sng" dirty="0">
                <a:latin typeface="Tw Cen MT Condensed" panose="020B0606020104020203" pitchFamily="34" charset="0"/>
              </a:rPr>
              <a:t>Enforce rules as per progress. </a:t>
            </a:r>
            <a:r>
              <a:rPr lang="en-GB" sz="1500" b="1" i="1" u="sng" dirty="0" err="1">
                <a:latin typeface="Tw Cen MT Condensed" panose="020B0606020104020203" pitchFamily="34" charset="0"/>
              </a:rPr>
              <a:t>I.e</a:t>
            </a:r>
            <a:r>
              <a:rPr lang="en-GB" sz="1500" b="1" i="1" u="sng" dirty="0">
                <a:latin typeface="Tw Cen MT Condensed" panose="020B0606020104020203" pitchFamily="34" charset="0"/>
              </a:rPr>
              <a:t> – ‘Blue’ team are finding the level of challenge easy, ask them to complete 4 passes before they shoot at goal</a:t>
            </a:r>
          </a:p>
        </p:txBody>
      </p:sp>
      <p:sp>
        <p:nvSpPr>
          <p:cNvPr id="17"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a:spcBef>
                <a:spcPct val="20000"/>
              </a:spcBef>
              <a:defRPr/>
            </a:pPr>
            <a:r>
              <a:rPr lang="en-GB" sz="1400" dirty="0">
                <a:latin typeface="Tw Cen MT Condensed" panose="020B0606020104020203" pitchFamily="34" charset="0"/>
              </a:rPr>
              <a:t>Challenge 1 – Can children follow instructions &amp; select the correct teaching point when given 2 options? (</a:t>
            </a:r>
            <a:r>
              <a:rPr lang="en-GB" sz="1400" dirty="0" err="1">
                <a:latin typeface="Tw Cen MT Condensed" panose="020B0606020104020203" pitchFamily="34" charset="0"/>
              </a:rPr>
              <a:t>i.e</a:t>
            </a:r>
            <a:r>
              <a:rPr lang="en-GB" sz="1400" dirty="0">
                <a:latin typeface="Tw Cen MT Condensed" panose="020B0606020104020203" pitchFamily="34" charset="0"/>
              </a:rPr>
              <a:t> Heel or laces?) </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Can children use teaching points to shoot with some consistent success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children use K+U of teaching points to help their peers improve?</a:t>
            </a:r>
            <a:endParaRPr lang="en-GB" sz="1400" b="1" dirty="0">
              <a:latin typeface="Tw Cen MT Condensed" panose="020B0606020104020203" pitchFamily="34" charset="0"/>
            </a:endParaRPr>
          </a:p>
        </p:txBody>
      </p:sp>
      <p:sp>
        <p:nvSpPr>
          <p:cNvPr id="19" name="TextBox 13"/>
          <p:cNvSpPr txBox="1">
            <a:spLocks noChangeArrowheads="1"/>
          </p:cNvSpPr>
          <p:nvPr/>
        </p:nvSpPr>
        <p:spPr bwMode="auto">
          <a:xfrm>
            <a:off x="179388" y="2401724"/>
            <a:ext cx="8785225"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400" b="1" u="sng" dirty="0" err="1">
                <a:latin typeface="Tw Cen MT Condensed" pitchFamily="34" charset="0"/>
              </a:rPr>
              <a:t>SoW</a:t>
            </a:r>
            <a:r>
              <a:rPr lang="en-GB" altLang="en-US" sz="1400" b="1" u="sng" dirty="0">
                <a:latin typeface="Tw Cen MT Condensed" pitchFamily="34" charset="0"/>
              </a:rPr>
              <a:t> Milestone Focus: </a:t>
            </a:r>
            <a:r>
              <a:rPr lang="en-GB" altLang="en-US" sz="1400" dirty="0">
                <a:latin typeface="Tw Cen MT Condensed" panose="020B0606020104020203" pitchFamily="34" charset="0"/>
              </a:rPr>
              <a:t>4 (</a:t>
            </a:r>
            <a:r>
              <a:rPr lang="en-GB" altLang="en-US" sz="1400" dirty="0">
                <a:latin typeface="Tw Cen MT Condensed" panose="020B0606020104020203" pitchFamily="34" charset="0"/>
                <a:cs typeface="Narkisim" panose="020E0502050101010101" pitchFamily="34" charset="-79"/>
              </a:rPr>
              <a:t>Display an understanding of fair play, working well with others and leading a medium sized group). 5 (Field, defend and attack tactically by anticipating the direction of play). 6 (Utilise new skills in competitive situations, as an individual or part of a team).</a:t>
            </a:r>
          </a:p>
        </p:txBody>
      </p:sp>
    </p:spTree>
    <p:extLst>
      <p:ext uri="{BB962C8B-B14F-4D97-AF65-F5344CB8AC3E}">
        <p14:creationId xmlns:p14="http://schemas.microsoft.com/office/powerpoint/2010/main" val="642746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6- Lesson 4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Girl Kicking Soccer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Girl Soccer Pla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6"/>
          <p:cNvSpPr txBox="1">
            <a:spLocks noChangeArrowheads="1"/>
          </p:cNvSpPr>
          <p:nvPr/>
        </p:nvSpPr>
        <p:spPr bwMode="auto">
          <a:xfrm>
            <a:off x="179388" y="764704"/>
            <a:ext cx="4321175" cy="1551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Shooting</a:t>
            </a:r>
          </a:p>
          <a:p>
            <a:pPr>
              <a:buNone/>
              <a:defRPr/>
            </a:pPr>
            <a:r>
              <a:rPr lang="en-GB" sz="1600" dirty="0">
                <a:latin typeface="Tw Cen MT Condensed" panose="020B0606020104020203" pitchFamily="34" charset="0"/>
              </a:rPr>
              <a:t>Place ball level w/ standing foot</a:t>
            </a:r>
          </a:p>
          <a:p>
            <a:pPr>
              <a:buNone/>
              <a:defRPr/>
            </a:pPr>
            <a:r>
              <a:rPr lang="en-GB" sz="1600" dirty="0">
                <a:latin typeface="Tw Cen MT Condensed" panose="020B0606020104020203" pitchFamily="34" charset="0"/>
              </a:rPr>
              <a:t>Strike through the ball with laces</a:t>
            </a:r>
          </a:p>
          <a:p>
            <a:pPr>
              <a:buNone/>
              <a:defRPr/>
            </a:pPr>
            <a:r>
              <a:rPr lang="en-GB" sz="1600" dirty="0">
                <a:latin typeface="Tw Cen MT Condensed" panose="020B0606020104020203" pitchFamily="34" charset="0"/>
              </a:rPr>
              <a:t>Keep head over the ball</a:t>
            </a:r>
          </a:p>
          <a:p>
            <a:pPr>
              <a:buNone/>
              <a:defRPr/>
            </a:pPr>
            <a:r>
              <a:rPr lang="en-GB" sz="1600" dirty="0">
                <a:latin typeface="Tw Cen MT Condensed" panose="020B0606020104020203" pitchFamily="34" charset="0"/>
              </a:rPr>
              <a:t>(This keeps the flight of the ball low)</a:t>
            </a:r>
            <a:endParaRPr lang="en-GB" altLang="en-US" sz="1600" u="sng" dirty="0">
              <a:latin typeface="Tw Cen MT Condensed" pitchFamily="34" charset="0"/>
            </a:endParaRPr>
          </a:p>
        </p:txBody>
      </p:sp>
      <p:pic>
        <p:nvPicPr>
          <p:cNvPr id="11" name="Picture 2" descr="http://www.soccer-fans-info.com/image-files/soccer-fundamentals-shooting4.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4" y="836613"/>
            <a:ext cx="1116764" cy="13963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69"/>
          <p:cNvSpPr txBox="1">
            <a:spLocks noChangeArrowheads="1"/>
          </p:cNvSpPr>
          <p:nvPr/>
        </p:nvSpPr>
        <p:spPr bwMode="auto">
          <a:xfrm>
            <a:off x="179512" y="4725144"/>
            <a:ext cx="8785101"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4. Conditioned Games!</a:t>
            </a:r>
          </a:p>
          <a:p>
            <a:pPr eaLnBrk="1" hangingPunct="1">
              <a:spcBef>
                <a:spcPct val="0"/>
              </a:spcBef>
              <a:buFontTx/>
              <a:buNone/>
            </a:pPr>
            <a:endParaRPr lang="en-GB" sz="1600" u="sng" dirty="0">
              <a:latin typeface="Tw Cen MT Condensed" pitchFamily="34" charset="0"/>
            </a:endParaRPr>
          </a:p>
          <a:p>
            <a:pPr marL="0" indent="0" eaLnBrk="1" hangingPunct="1">
              <a:spcBef>
                <a:spcPct val="0"/>
              </a:spcBef>
              <a:buNone/>
            </a:pPr>
            <a:r>
              <a:rPr lang="en-GB" sz="1600" dirty="0">
                <a:latin typeface="Tw Cen MT Condensed" panose="020B0606020104020203" pitchFamily="34" charset="0"/>
              </a:rPr>
              <a:t>Set up 2 pitches and ensure teams play against teams of a higher ability. </a:t>
            </a:r>
          </a:p>
          <a:p>
            <a:pPr marL="0" indent="0" eaLnBrk="1" hangingPunct="1">
              <a:spcBef>
                <a:spcPct val="0"/>
              </a:spcBef>
              <a:buNone/>
            </a:pPr>
            <a:endParaRPr lang="en-GB" sz="1600" b="1" i="1" u="sng" dirty="0">
              <a:latin typeface="Tw Cen MT Condensed" panose="020B0606020104020203" pitchFamily="34" charset="0"/>
            </a:endParaRPr>
          </a:p>
          <a:p>
            <a:pPr marL="0" indent="0" eaLnBrk="1" hangingPunct="1">
              <a:spcBef>
                <a:spcPct val="0"/>
              </a:spcBef>
              <a:buNone/>
            </a:pPr>
            <a:r>
              <a:rPr lang="en-GB" sz="1600" b="1" i="1" u="sng" dirty="0">
                <a:latin typeface="Tw Cen MT Condensed" panose="020B0606020104020203" pitchFamily="34" charset="0"/>
              </a:rPr>
              <a:t>Enforce rules as per progress. </a:t>
            </a:r>
            <a:r>
              <a:rPr lang="en-GB" sz="1600" b="1" i="1" u="sng" dirty="0" err="1">
                <a:latin typeface="Tw Cen MT Condensed" panose="020B0606020104020203" pitchFamily="34" charset="0"/>
              </a:rPr>
              <a:t>I.e</a:t>
            </a:r>
            <a:r>
              <a:rPr lang="en-GB" sz="1600" b="1" i="1" u="sng" dirty="0">
                <a:latin typeface="Tw Cen MT Condensed" panose="020B0606020104020203" pitchFamily="34" charset="0"/>
              </a:rPr>
              <a:t> – ‘Blue’ team are finding</a:t>
            </a:r>
          </a:p>
          <a:p>
            <a:pPr marL="0" indent="0" eaLnBrk="1" hangingPunct="1">
              <a:spcBef>
                <a:spcPct val="0"/>
              </a:spcBef>
              <a:buNone/>
            </a:pPr>
            <a:r>
              <a:rPr lang="en-GB" sz="1600" b="1" i="1" u="sng" dirty="0">
                <a:latin typeface="Tw Cen MT Condensed" panose="020B0606020104020203" pitchFamily="34" charset="0"/>
              </a:rPr>
              <a:t>the level of challenge easy, ask them to complete 4 passes</a:t>
            </a:r>
          </a:p>
          <a:p>
            <a:pPr marL="0" indent="0" eaLnBrk="1" hangingPunct="1">
              <a:spcBef>
                <a:spcPct val="0"/>
              </a:spcBef>
              <a:buNone/>
            </a:pPr>
            <a:r>
              <a:rPr lang="en-GB" sz="1600" b="1" i="1" u="sng" dirty="0">
                <a:latin typeface="Tw Cen MT Condensed" panose="020B0606020104020203" pitchFamily="34" charset="0"/>
              </a:rPr>
              <a:t>before they shoot at goal</a:t>
            </a:r>
          </a:p>
          <a:p>
            <a:pPr eaLnBrk="1" hangingPunct="1">
              <a:spcBef>
                <a:spcPct val="0"/>
              </a:spcBef>
              <a:buFontTx/>
              <a:buNone/>
            </a:pPr>
            <a:endParaRPr lang="en-GB" sz="1600" u="sng" dirty="0">
              <a:latin typeface="Tw Cen MT Condensed" pitchFamily="34" charset="0"/>
            </a:endParaRPr>
          </a:p>
        </p:txBody>
      </p:sp>
      <p:sp>
        <p:nvSpPr>
          <p:cNvPr id="13" name="TextBox 69"/>
          <p:cNvSpPr txBox="1">
            <a:spLocks noChangeArrowheads="1"/>
          </p:cNvSpPr>
          <p:nvPr/>
        </p:nvSpPr>
        <p:spPr bwMode="auto">
          <a:xfrm>
            <a:off x="179512" y="2375200"/>
            <a:ext cx="4321175"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1600" u="sng" dirty="0">
                <a:latin typeface="Tw Cen MT Condensed" pitchFamily="34" charset="0"/>
              </a:rPr>
              <a:t>2. Possession Grids</a:t>
            </a:r>
          </a:p>
          <a:p>
            <a:pPr eaLnBrk="1" hangingPunct="1">
              <a:spcBef>
                <a:spcPct val="0"/>
              </a:spcBef>
              <a:buFontTx/>
              <a:buNone/>
            </a:pPr>
            <a:endParaRPr lang="en-GB" sz="1600" u="sng" dirty="0">
              <a:latin typeface="Tw Cen MT Condensed" pitchFamily="34" charset="0"/>
            </a:endParaRPr>
          </a:p>
          <a:p>
            <a:pPr eaLnBrk="1" hangingPunct="1">
              <a:spcBef>
                <a:spcPct val="0"/>
              </a:spcBef>
              <a:buFontTx/>
              <a:buNone/>
            </a:pPr>
            <a:endParaRPr lang="en-GB" sz="1600" u="sng" dirty="0">
              <a:latin typeface="Tw Cen MT Condensed" pitchFamily="34" charset="0"/>
            </a:endParaRPr>
          </a:p>
          <a:p>
            <a:pPr eaLnBrk="1" hangingPunct="1">
              <a:spcBef>
                <a:spcPct val="0"/>
              </a:spcBef>
              <a:buFontTx/>
              <a:buNone/>
            </a:pPr>
            <a:endParaRPr lang="en-GB" sz="1600" u="sng" dirty="0">
              <a:latin typeface="Tw Cen MT Condensed" pitchFamily="34" charset="0"/>
            </a:endParaRPr>
          </a:p>
          <a:p>
            <a:pPr eaLnBrk="1" hangingPunct="1">
              <a:spcBef>
                <a:spcPct val="0"/>
              </a:spcBef>
              <a:buFontTx/>
              <a:buNone/>
            </a:pPr>
            <a:endParaRPr lang="en-GB" sz="1600" u="sng" dirty="0">
              <a:latin typeface="Tw Cen MT Condensed" pitchFamily="34" charset="0"/>
            </a:endParaRPr>
          </a:p>
          <a:p>
            <a:pPr eaLnBrk="1" hangingPunct="1">
              <a:spcBef>
                <a:spcPct val="0"/>
              </a:spcBef>
              <a:buFontTx/>
              <a:buNone/>
            </a:pPr>
            <a:endParaRPr lang="en-GB" sz="1600" u="sng" dirty="0">
              <a:latin typeface="Tw Cen MT Condensed" pitchFamily="34" charset="0"/>
            </a:endParaRPr>
          </a:p>
          <a:p>
            <a:pPr eaLnBrk="1" hangingPunct="1">
              <a:spcBef>
                <a:spcPct val="0"/>
              </a:spcBef>
              <a:buFontTx/>
              <a:buNone/>
            </a:pPr>
            <a:endParaRPr lang="en-GB" sz="1600" u="sng" dirty="0">
              <a:latin typeface="Tw Cen MT Condensed" pitchFamily="34" charset="0"/>
            </a:endParaRPr>
          </a:p>
          <a:p>
            <a:pPr eaLnBrk="1" hangingPunct="1">
              <a:spcBef>
                <a:spcPct val="0"/>
              </a:spcBef>
              <a:buFontTx/>
              <a:buNone/>
            </a:pPr>
            <a:endParaRPr lang="en-GB" sz="1600" u="sng" dirty="0">
              <a:latin typeface="Tw Cen MT Condensed" pitchFamily="34" charset="0"/>
            </a:endParaRPr>
          </a:p>
          <a:p>
            <a:pPr eaLnBrk="1" hangingPunct="1">
              <a:spcBef>
                <a:spcPct val="0"/>
              </a:spcBef>
              <a:buFontTx/>
              <a:buNone/>
            </a:pPr>
            <a:r>
              <a:rPr lang="en-GB" sz="1600" u="sng" dirty="0">
                <a:latin typeface="Tw Cen MT Condensed" pitchFamily="34" charset="0"/>
              </a:rPr>
              <a:t> </a:t>
            </a:r>
          </a:p>
        </p:txBody>
      </p:sp>
      <p:sp>
        <p:nvSpPr>
          <p:cNvPr id="16" name="AutoShape 8"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TextBox 69"/>
          <p:cNvSpPr txBox="1">
            <a:spLocks noChangeArrowheads="1"/>
          </p:cNvSpPr>
          <p:nvPr/>
        </p:nvSpPr>
        <p:spPr bwMode="auto">
          <a:xfrm>
            <a:off x="4653087" y="2387543"/>
            <a:ext cx="4321175"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1600" u="sng" dirty="0">
                <a:latin typeface="Tw Cen MT Condensed" pitchFamily="34" charset="0"/>
              </a:rPr>
              <a:t>3. ‘</a:t>
            </a:r>
            <a:r>
              <a:rPr lang="en-GB" sz="1600" u="sng" dirty="0" err="1">
                <a:latin typeface="Tw Cen MT Condensed" pitchFamily="34" charset="0"/>
              </a:rPr>
              <a:t>Keepball</a:t>
            </a:r>
            <a:r>
              <a:rPr lang="en-GB" sz="1600" u="sng" dirty="0">
                <a:latin typeface="Tw Cen MT Condensed" pitchFamily="34" charset="0"/>
              </a:rPr>
              <a:t>’</a:t>
            </a:r>
          </a:p>
          <a:p>
            <a:pPr eaLnBrk="1" hangingPunct="1">
              <a:spcBef>
                <a:spcPct val="0"/>
              </a:spcBef>
              <a:buFontTx/>
              <a:buNone/>
            </a:pPr>
            <a:endParaRPr lang="en-GB" sz="1600" b="1" i="1" u="sng" dirty="0">
              <a:latin typeface="Tw Cen MT Condensed" pitchFamily="34" charset="0"/>
            </a:endParaRPr>
          </a:p>
          <a:p>
            <a:pPr eaLnBrk="1" hangingPunct="1">
              <a:spcBef>
                <a:spcPct val="0"/>
              </a:spcBef>
              <a:buFontTx/>
              <a:buNone/>
            </a:pPr>
            <a:endParaRPr lang="en-GB" sz="1600" b="1" i="1" u="sng" dirty="0">
              <a:latin typeface="Tw Cen MT Condensed" pitchFamily="34" charset="0"/>
            </a:endParaRPr>
          </a:p>
          <a:p>
            <a:pPr eaLnBrk="1" hangingPunct="1">
              <a:spcBef>
                <a:spcPct val="0"/>
              </a:spcBef>
              <a:buFontTx/>
              <a:buNone/>
            </a:pPr>
            <a:endParaRPr lang="en-GB" sz="1600" b="1" i="1" u="sng" dirty="0">
              <a:latin typeface="Tw Cen MT Condensed" pitchFamily="34" charset="0"/>
            </a:endParaRPr>
          </a:p>
          <a:p>
            <a:pPr eaLnBrk="1" hangingPunct="1">
              <a:spcBef>
                <a:spcPct val="0"/>
              </a:spcBef>
              <a:buFontTx/>
              <a:buNone/>
            </a:pPr>
            <a:endParaRPr lang="en-GB" sz="1600" b="1" i="1" u="sng" dirty="0">
              <a:latin typeface="Tw Cen MT Condensed" pitchFamily="34" charset="0"/>
            </a:endParaRPr>
          </a:p>
          <a:p>
            <a:pPr eaLnBrk="1" hangingPunct="1">
              <a:spcBef>
                <a:spcPct val="0"/>
              </a:spcBef>
              <a:buFontTx/>
              <a:buNone/>
            </a:pPr>
            <a:endParaRPr lang="en-GB" sz="1600" b="1" i="1" u="sng" dirty="0">
              <a:latin typeface="Tw Cen MT Condensed" panose="020B0606020104020203" pitchFamily="34" charset="0"/>
            </a:endParaRPr>
          </a:p>
          <a:p>
            <a:pPr eaLnBrk="1" hangingPunct="1">
              <a:spcBef>
                <a:spcPct val="0"/>
              </a:spcBef>
              <a:buFontTx/>
              <a:buNone/>
            </a:pPr>
            <a:endParaRPr lang="en-GB" sz="1600" b="1" i="1" u="sng" dirty="0">
              <a:latin typeface="Tw Cen MT Condensed" panose="020B0606020104020203" pitchFamily="34" charset="0"/>
            </a:endParaRPr>
          </a:p>
          <a:p>
            <a:pPr eaLnBrk="1" hangingPunct="1">
              <a:spcBef>
                <a:spcPct val="0"/>
              </a:spcBef>
              <a:buFontTx/>
              <a:buNone/>
            </a:pPr>
            <a:endParaRPr lang="en-GB" sz="1600" u="sng" dirty="0">
              <a:latin typeface="Tw Cen MT Condensed" panose="020B0606020104020203" pitchFamily="34" charset="0"/>
            </a:endParaRPr>
          </a:p>
          <a:p>
            <a:pPr eaLnBrk="1" hangingPunct="1">
              <a:spcBef>
                <a:spcPct val="0"/>
              </a:spcBef>
              <a:buFontTx/>
              <a:buNone/>
            </a:pPr>
            <a:endParaRPr lang="en-GB" sz="1600" u="sng" dirty="0">
              <a:latin typeface="Tw Cen MT Condensed" panose="020B0606020104020203" pitchFamily="34" charset="0"/>
            </a:endParaRPr>
          </a:p>
        </p:txBody>
      </p:sp>
      <p:pic>
        <p:nvPicPr>
          <p:cNvPr id="19"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5125502" y="5350654"/>
            <a:ext cx="1445772" cy="90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6749190" y="5284259"/>
            <a:ext cx="1445772" cy="90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575" t="48705" r="57243" b="29446"/>
          <a:stretch/>
        </p:blipFill>
        <p:spPr bwMode="auto">
          <a:xfrm>
            <a:off x="5584077" y="4868276"/>
            <a:ext cx="568134" cy="28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575" t="48705" r="57243" b="29446"/>
          <a:stretch/>
        </p:blipFill>
        <p:spPr bwMode="auto">
          <a:xfrm>
            <a:off x="7172218" y="4848866"/>
            <a:ext cx="568134" cy="28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575" t="48705" r="57243" b="29446"/>
          <a:stretch/>
        </p:blipFill>
        <p:spPr bwMode="auto">
          <a:xfrm rot="10800000">
            <a:off x="7188009" y="6380444"/>
            <a:ext cx="568134" cy="28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575" t="48705" r="57243" b="29446"/>
          <a:stretch/>
        </p:blipFill>
        <p:spPr bwMode="auto">
          <a:xfrm rot="10800000">
            <a:off x="5564321" y="6381329"/>
            <a:ext cx="568134" cy="28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Multiply 25"/>
          <p:cNvSpPr/>
          <p:nvPr/>
        </p:nvSpPr>
        <p:spPr>
          <a:xfrm>
            <a:off x="5436096" y="6147395"/>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7" name="Multiply 26"/>
          <p:cNvSpPr/>
          <p:nvPr/>
        </p:nvSpPr>
        <p:spPr>
          <a:xfrm>
            <a:off x="5866681" y="5877272"/>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8" name="Multiply 27"/>
          <p:cNvSpPr/>
          <p:nvPr/>
        </p:nvSpPr>
        <p:spPr>
          <a:xfrm>
            <a:off x="5588496" y="5301208"/>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9" name="Multiply 28"/>
          <p:cNvSpPr/>
          <p:nvPr/>
        </p:nvSpPr>
        <p:spPr>
          <a:xfrm>
            <a:off x="5796136" y="5067275"/>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 name="Multiply 29"/>
          <p:cNvSpPr/>
          <p:nvPr/>
        </p:nvSpPr>
        <p:spPr>
          <a:xfrm>
            <a:off x="5796136" y="6219403"/>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1" name="Multiply 30"/>
          <p:cNvSpPr/>
          <p:nvPr/>
        </p:nvSpPr>
        <p:spPr>
          <a:xfrm>
            <a:off x="6082705" y="5949280"/>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2" name="Multiply 31"/>
          <p:cNvSpPr/>
          <p:nvPr/>
        </p:nvSpPr>
        <p:spPr>
          <a:xfrm>
            <a:off x="5652120" y="5877272"/>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3" name="Multiply 32"/>
          <p:cNvSpPr/>
          <p:nvPr/>
        </p:nvSpPr>
        <p:spPr>
          <a:xfrm>
            <a:off x="5948536" y="5229200"/>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4" name="Multiply 33"/>
          <p:cNvSpPr/>
          <p:nvPr/>
        </p:nvSpPr>
        <p:spPr>
          <a:xfrm>
            <a:off x="5434633" y="5427315"/>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5" name="Multiply 34"/>
          <p:cNvSpPr/>
          <p:nvPr/>
        </p:nvSpPr>
        <p:spPr>
          <a:xfrm>
            <a:off x="7380312" y="6237312"/>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6" name="Multiply 35"/>
          <p:cNvSpPr/>
          <p:nvPr/>
        </p:nvSpPr>
        <p:spPr>
          <a:xfrm>
            <a:off x="7532712" y="5877272"/>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7" name="Multiply 36"/>
          <p:cNvSpPr/>
          <p:nvPr/>
        </p:nvSpPr>
        <p:spPr>
          <a:xfrm>
            <a:off x="7164288" y="5733256"/>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8" name="Multiply 37"/>
          <p:cNvSpPr/>
          <p:nvPr/>
        </p:nvSpPr>
        <p:spPr>
          <a:xfrm>
            <a:off x="7594873" y="5589240"/>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9" name="Multiply 38"/>
          <p:cNvSpPr/>
          <p:nvPr/>
        </p:nvSpPr>
        <p:spPr>
          <a:xfrm>
            <a:off x="7308304" y="5013176"/>
            <a:ext cx="217487" cy="233933"/>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0" name="Multiply 39"/>
          <p:cNvSpPr/>
          <p:nvPr/>
        </p:nvSpPr>
        <p:spPr>
          <a:xfrm>
            <a:off x="7164288" y="5427315"/>
            <a:ext cx="217487" cy="233933"/>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1" name="Multiply 40"/>
          <p:cNvSpPr/>
          <p:nvPr/>
        </p:nvSpPr>
        <p:spPr>
          <a:xfrm>
            <a:off x="7020272" y="5931371"/>
            <a:ext cx="217487" cy="233933"/>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2" name="Multiply 41"/>
          <p:cNvSpPr/>
          <p:nvPr/>
        </p:nvSpPr>
        <p:spPr>
          <a:xfrm>
            <a:off x="7380312" y="6003379"/>
            <a:ext cx="217487" cy="233933"/>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3" name="Oval 42"/>
          <p:cNvSpPr/>
          <p:nvPr/>
        </p:nvSpPr>
        <p:spPr>
          <a:xfrm>
            <a:off x="323528" y="285293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323528" y="321297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323528" y="350100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684849" y="350100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1115616" y="350100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1548945" y="350100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1548945" y="285293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1548945" y="321297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1115616" y="285293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684849" y="285293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323528" y="3789040"/>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323528" y="4149080"/>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323528" y="4437112"/>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684849" y="4437112"/>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1115616" y="4437112"/>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1548945" y="4437112"/>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1548945" y="3789040"/>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1548945" y="4149080"/>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1115616" y="3789040"/>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684849" y="3789040"/>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2555776" y="249289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2555776" y="29969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p:nvSpPr>
        <p:spPr>
          <a:xfrm>
            <a:off x="2555776" y="342900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2917097" y="342900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3347864" y="342900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3781193" y="342900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3781193" y="249289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3781193" y="29969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3347864" y="249289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2917097" y="249289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2555776" y="3573016"/>
            <a:ext cx="70727" cy="7200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2555776" y="4077072"/>
            <a:ext cx="70727" cy="7200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2555776" y="4509120"/>
            <a:ext cx="70727" cy="7200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2917097" y="4509120"/>
            <a:ext cx="70727" cy="7200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3347864" y="4509120"/>
            <a:ext cx="70727" cy="7200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a:off x="3781193" y="4509120"/>
            <a:ext cx="70727" cy="7200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nvSpPr>
        <p:spPr>
          <a:xfrm>
            <a:off x="3781193" y="3573016"/>
            <a:ext cx="70727" cy="7200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nvSpPr>
        <p:spPr>
          <a:xfrm>
            <a:off x="3781193" y="4077072"/>
            <a:ext cx="70727" cy="7200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p:nvPr/>
        </p:nvSpPr>
        <p:spPr>
          <a:xfrm>
            <a:off x="3347864" y="3573016"/>
            <a:ext cx="70727" cy="7200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p:nvSpPr>
        <p:spPr>
          <a:xfrm>
            <a:off x="2917097" y="3573016"/>
            <a:ext cx="70727" cy="7200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Multiply 82"/>
          <p:cNvSpPr/>
          <p:nvPr/>
        </p:nvSpPr>
        <p:spPr>
          <a:xfrm>
            <a:off x="395288" y="3870349"/>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4" name="Multiply 83"/>
          <p:cNvSpPr/>
          <p:nvPr/>
        </p:nvSpPr>
        <p:spPr>
          <a:xfrm>
            <a:off x="1258169" y="4275187"/>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5" name="Multiply 84"/>
          <p:cNvSpPr/>
          <p:nvPr/>
        </p:nvSpPr>
        <p:spPr>
          <a:xfrm>
            <a:off x="1330177" y="3843139"/>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6" name="Multiply 85"/>
          <p:cNvSpPr/>
          <p:nvPr/>
        </p:nvSpPr>
        <p:spPr>
          <a:xfrm>
            <a:off x="827584" y="4059163"/>
            <a:ext cx="217487" cy="233933"/>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7" name="Multiply 86"/>
          <p:cNvSpPr/>
          <p:nvPr/>
        </p:nvSpPr>
        <p:spPr>
          <a:xfrm>
            <a:off x="1331640" y="2924944"/>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8" name="Multiply 87"/>
          <p:cNvSpPr/>
          <p:nvPr/>
        </p:nvSpPr>
        <p:spPr>
          <a:xfrm>
            <a:off x="395536" y="3077344"/>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9" name="Multiply 88"/>
          <p:cNvSpPr/>
          <p:nvPr/>
        </p:nvSpPr>
        <p:spPr>
          <a:xfrm>
            <a:off x="899592" y="3356992"/>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0" name="Multiply 89"/>
          <p:cNvSpPr/>
          <p:nvPr/>
        </p:nvSpPr>
        <p:spPr>
          <a:xfrm>
            <a:off x="827584" y="3051051"/>
            <a:ext cx="217487" cy="233933"/>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1" name="Multiply 90"/>
          <p:cNvSpPr/>
          <p:nvPr/>
        </p:nvSpPr>
        <p:spPr>
          <a:xfrm>
            <a:off x="2698329" y="2636912"/>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2" name="Multiply 91"/>
          <p:cNvSpPr/>
          <p:nvPr/>
        </p:nvSpPr>
        <p:spPr>
          <a:xfrm>
            <a:off x="3562425" y="3212976"/>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3" name="Multiply 92"/>
          <p:cNvSpPr/>
          <p:nvPr/>
        </p:nvSpPr>
        <p:spPr>
          <a:xfrm>
            <a:off x="3562425" y="2492896"/>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4" name="Multiply 93"/>
          <p:cNvSpPr/>
          <p:nvPr/>
        </p:nvSpPr>
        <p:spPr>
          <a:xfrm>
            <a:off x="3058369" y="2852936"/>
            <a:ext cx="217487" cy="233933"/>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5" name="Multiply 94"/>
          <p:cNvSpPr/>
          <p:nvPr/>
        </p:nvSpPr>
        <p:spPr>
          <a:xfrm>
            <a:off x="2626321" y="4275187"/>
            <a:ext cx="217487" cy="233933"/>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6" name="Multiply 95"/>
          <p:cNvSpPr/>
          <p:nvPr/>
        </p:nvSpPr>
        <p:spPr>
          <a:xfrm>
            <a:off x="3491880" y="4221088"/>
            <a:ext cx="217487" cy="233933"/>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7" name="Multiply 96"/>
          <p:cNvSpPr/>
          <p:nvPr/>
        </p:nvSpPr>
        <p:spPr>
          <a:xfrm>
            <a:off x="2627784" y="3645024"/>
            <a:ext cx="217487" cy="233933"/>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8" name="Multiply 97"/>
          <p:cNvSpPr/>
          <p:nvPr/>
        </p:nvSpPr>
        <p:spPr>
          <a:xfrm>
            <a:off x="3562425" y="3573016"/>
            <a:ext cx="217487" cy="233933"/>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9" name="Multiply 98"/>
          <p:cNvSpPr/>
          <p:nvPr/>
        </p:nvSpPr>
        <p:spPr>
          <a:xfrm>
            <a:off x="3274393" y="3861048"/>
            <a:ext cx="217487" cy="233933"/>
          </a:xfrm>
          <a:prstGeom prst="mathMultipl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0" name="TextBox 99"/>
          <p:cNvSpPr txBox="1"/>
          <p:nvPr/>
        </p:nvSpPr>
        <p:spPr>
          <a:xfrm>
            <a:off x="1763688" y="2924944"/>
            <a:ext cx="576411" cy="369332"/>
          </a:xfrm>
          <a:prstGeom prst="rect">
            <a:avLst/>
          </a:prstGeom>
          <a:noFill/>
          <a:ln>
            <a:solidFill>
              <a:schemeClr val="tx1"/>
            </a:solidFill>
          </a:ln>
        </p:spPr>
        <p:txBody>
          <a:bodyPr wrap="square" rtlCol="0">
            <a:spAutoFit/>
          </a:bodyPr>
          <a:lstStyle/>
          <a:p>
            <a:pPr algn="ctr"/>
            <a:r>
              <a:rPr lang="en-GB" dirty="0">
                <a:latin typeface="Tw Cen MT Condensed" panose="020B0606020104020203" pitchFamily="34" charset="0"/>
              </a:rPr>
              <a:t>M/A</a:t>
            </a:r>
          </a:p>
        </p:txBody>
      </p:sp>
      <p:cxnSp>
        <p:nvCxnSpPr>
          <p:cNvPr id="102" name="Straight Arrow Connector 101"/>
          <p:cNvCxnSpPr/>
          <p:nvPr/>
        </p:nvCxnSpPr>
        <p:spPr>
          <a:xfrm flipH="1">
            <a:off x="1763688" y="3311277"/>
            <a:ext cx="288205" cy="3337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3967229" y="3892406"/>
            <a:ext cx="460755" cy="369332"/>
          </a:xfrm>
          <a:prstGeom prst="rect">
            <a:avLst/>
          </a:prstGeom>
          <a:noFill/>
          <a:ln>
            <a:solidFill>
              <a:schemeClr val="tx1"/>
            </a:solidFill>
          </a:ln>
        </p:spPr>
        <p:txBody>
          <a:bodyPr wrap="square" rtlCol="0">
            <a:spAutoFit/>
          </a:bodyPr>
          <a:lstStyle/>
          <a:p>
            <a:pPr algn="ctr"/>
            <a:r>
              <a:rPr lang="en-GB" dirty="0">
                <a:latin typeface="Tw Cen MT Condensed" panose="020B0606020104020203" pitchFamily="34" charset="0"/>
              </a:rPr>
              <a:t>L/A</a:t>
            </a:r>
          </a:p>
        </p:txBody>
      </p:sp>
      <p:cxnSp>
        <p:nvCxnSpPr>
          <p:cNvPr id="105" name="Straight Arrow Connector 104"/>
          <p:cNvCxnSpPr/>
          <p:nvPr/>
        </p:nvCxnSpPr>
        <p:spPr>
          <a:xfrm flipH="1" flipV="1">
            <a:off x="3967229" y="3478150"/>
            <a:ext cx="230377" cy="4142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4860032" y="3032956"/>
            <a:ext cx="1440160" cy="15121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TextBox 106"/>
          <p:cNvSpPr txBox="1"/>
          <p:nvPr/>
        </p:nvSpPr>
        <p:spPr>
          <a:xfrm>
            <a:off x="4994201" y="3369766"/>
            <a:ext cx="1161975" cy="923330"/>
          </a:xfrm>
          <a:prstGeom prst="rect">
            <a:avLst/>
          </a:prstGeom>
          <a:noFill/>
        </p:spPr>
        <p:txBody>
          <a:bodyPr wrap="square" rtlCol="0">
            <a:spAutoFit/>
          </a:bodyPr>
          <a:lstStyle/>
          <a:p>
            <a:pPr algn="ctr"/>
            <a:r>
              <a:rPr lang="en-GB" dirty="0">
                <a:latin typeface="Tw Cen MT Condensed" panose="020B0606020104020203" pitchFamily="34" charset="0"/>
              </a:rPr>
              <a:t>M/A vs M/A – 1</a:t>
            </a:r>
            <a:r>
              <a:rPr lang="en-GB" baseline="30000" dirty="0">
                <a:latin typeface="Tw Cen MT Condensed" panose="020B0606020104020203" pitchFamily="34" charset="0"/>
              </a:rPr>
              <a:t>st</a:t>
            </a:r>
            <a:r>
              <a:rPr lang="en-GB" dirty="0">
                <a:latin typeface="Tw Cen MT Condensed" panose="020B0606020104020203" pitchFamily="34" charset="0"/>
              </a:rPr>
              <a:t> 6 passes = a goal!</a:t>
            </a:r>
          </a:p>
        </p:txBody>
      </p:sp>
      <p:sp>
        <p:nvSpPr>
          <p:cNvPr id="108" name="Rectangle 107"/>
          <p:cNvSpPr/>
          <p:nvPr/>
        </p:nvSpPr>
        <p:spPr>
          <a:xfrm>
            <a:off x="6736204" y="2564904"/>
            <a:ext cx="1940251" cy="19891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TextBox 108"/>
          <p:cNvSpPr txBox="1"/>
          <p:nvPr/>
        </p:nvSpPr>
        <p:spPr>
          <a:xfrm>
            <a:off x="7154441" y="3068960"/>
            <a:ext cx="1161975" cy="923330"/>
          </a:xfrm>
          <a:prstGeom prst="rect">
            <a:avLst/>
          </a:prstGeom>
          <a:noFill/>
        </p:spPr>
        <p:txBody>
          <a:bodyPr wrap="square" rtlCol="0">
            <a:spAutoFit/>
          </a:bodyPr>
          <a:lstStyle/>
          <a:p>
            <a:pPr algn="ctr"/>
            <a:r>
              <a:rPr lang="en-GB" dirty="0">
                <a:latin typeface="Tw Cen MT Condensed" panose="020B0606020104020203" pitchFamily="34" charset="0"/>
              </a:rPr>
              <a:t>L/A vs L/A – 1</a:t>
            </a:r>
            <a:r>
              <a:rPr lang="en-GB" baseline="30000" dirty="0">
                <a:latin typeface="Tw Cen MT Condensed" panose="020B0606020104020203" pitchFamily="34" charset="0"/>
              </a:rPr>
              <a:t>st</a:t>
            </a:r>
            <a:r>
              <a:rPr lang="en-GB" dirty="0">
                <a:latin typeface="Tw Cen MT Condensed" panose="020B0606020104020203" pitchFamily="34" charset="0"/>
              </a:rPr>
              <a:t> 6 passes = a goal!</a:t>
            </a:r>
          </a:p>
        </p:txBody>
      </p:sp>
      <p:sp>
        <p:nvSpPr>
          <p:cNvPr id="110" name="TextBox 6"/>
          <p:cNvSpPr txBox="1">
            <a:spLocks noChangeArrowheads="1"/>
          </p:cNvSpPr>
          <p:nvPr/>
        </p:nvSpPr>
        <p:spPr bwMode="auto">
          <a:xfrm>
            <a:off x="4643313" y="764704"/>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Passing</a:t>
            </a:r>
          </a:p>
          <a:p>
            <a:pPr eaLnBrk="1" hangingPunct="1">
              <a:spcBef>
                <a:spcPct val="0"/>
              </a:spcBef>
              <a:buFontTx/>
              <a:buNone/>
            </a:pPr>
            <a:r>
              <a:rPr lang="en-GB" altLang="en-US" sz="1600" dirty="0">
                <a:latin typeface="Tw Cen MT Condensed" pitchFamily="34" charset="0"/>
              </a:rPr>
              <a:t>Encourage children to:</a:t>
            </a:r>
          </a:p>
          <a:p>
            <a:pPr eaLnBrk="1" hangingPunct="1">
              <a:spcBef>
                <a:spcPct val="0"/>
              </a:spcBef>
              <a:buFontTx/>
              <a:buNone/>
            </a:pPr>
            <a:r>
              <a:rPr lang="en-GB" altLang="en-US" sz="1600" dirty="0">
                <a:latin typeface="Tw Cen MT Condensed" pitchFamily="34" charset="0"/>
              </a:rPr>
              <a:t>Use the instep of the foot</a:t>
            </a:r>
          </a:p>
          <a:p>
            <a:pPr eaLnBrk="1" hangingPunct="1">
              <a:spcBef>
                <a:spcPct val="0"/>
              </a:spcBef>
              <a:buFontTx/>
              <a:buNone/>
            </a:pPr>
            <a:r>
              <a:rPr lang="en-GB" altLang="en-US" sz="1600" dirty="0">
                <a:latin typeface="Tw Cen MT Condensed" pitchFamily="34" charset="0"/>
              </a:rPr>
              <a:t>to ‘push’ the ball.</a:t>
            </a:r>
          </a:p>
          <a:p>
            <a:pPr eaLnBrk="1" hangingPunct="1">
              <a:spcBef>
                <a:spcPct val="0"/>
              </a:spcBef>
              <a:buFontTx/>
              <a:buNone/>
            </a:pPr>
            <a:r>
              <a:rPr lang="en-GB" altLang="en-US" sz="1600" dirty="0">
                <a:latin typeface="Tw Cen MT Condensed" pitchFamily="34" charset="0"/>
              </a:rPr>
              <a:t>toes or laces will often mean too</a:t>
            </a:r>
          </a:p>
          <a:p>
            <a:pPr eaLnBrk="1" hangingPunct="1">
              <a:spcBef>
                <a:spcPct val="0"/>
              </a:spcBef>
              <a:buFontTx/>
              <a:buNone/>
            </a:pPr>
            <a:r>
              <a:rPr lang="en-GB" altLang="en-US" sz="1600" dirty="0">
                <a:latin typeface="Tw Cen MT Condensed" pitchFamily="34" charset="0"/>
              </a:rPr>
              <a:t>fast and not enough control of direction!</a:t>
            </a:r>
          </a:p>
        </p:txBody>
      </p:sp>
      <p:pic>
        <p:nvPicPr>
          <p:cNvPr id="111"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15354" t="58860" r="69531" b="18650"/>
          <a:stretch/>
        </p:blipFill>
        <p:spPr bwMode="auto">
          <a:xfrm>
            <a:off x="7235725" y="836712"/>
            <a:ext cx="1655392" cy="13855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10449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cs typeface="+mn-cs"/>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1 – Can children use teaching points to shoot effectively</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2 – Can children use knowledge of technique to </a:t>
            </a:r>
            <a:r>
              <a:rPr lang="en-GB" sz="1600" dirty="0">
                <a:latin typeface="Tw Cen MT Condensed" panose="020B0606020104020203" pitchFamily="34" charset="0"/>
              </a:rPr>
              <a:t>suggest ways for peer’s to improve</a:t>
            </a:r>
            <a:endParaRPr lang="en-GB" sz="1600" dirty="0">
              <a:latin typeface="Tw Cen MT Condensed" panose="020B0606020104020203" pitchFamily="34" charset="0"/>
              <a:cs typeface="+mn-cs"/>
            </a:endParaRPr>
          </a:p>
        </p:txBody>
      </p:sp>
      <p:sp>
        <p:nvSpPr>
          <p:cNvPr id="5"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6- Lesson 5  </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9"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0"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1"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1"/>
          <p:cNvPicPr>
            <a:picLocks noChangeAspect="1" noChangeArrowheads="1"/>
          </p:cNvPicPr>
          <p:nvPr/>
        </p:nvPicPr>
        <p:blipFill>
          <a:blip r:embed="rId4">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Girl Kicking Soccer B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Girl Soccer Playe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a:spLocks noChangeArrowheads="1"/>
          </p:cNvSpPr>
          <p:nvPr/>
        </p:nvSpPr>
        <p:spPr bwMode="auto">
          <a:xfrm>
            <a:off x="179388" y="2924944"/>
            <a:ext cx="8785225" cy="3785652"/>
          </a:xfrm>
          <a:prstGeom prst="rect">
            <a:avLst/>
          </a:prstGeom>
          <a:noFill/>
          <a:ln w="9525">
            <a:solidFill>
              <a:schemeClr val="tx1"/>
            </a:solidFill>
            <a:miter lim="800000"/>
            <a:headEnd/>
            <a:tailEnd/>
          </a:ln>
        </p:spPr>
        <p:txBody>
          <a:bodyPr>
            <a:spAutoFit/>
          </a:bodyPr>
          <a:lstStyle/>
          <a:p>
            <a:pPr>
              <a:defRPr/>
            </a:pPr>
            <a:r>
              <a:rPr lang="en-GB" sz="1500" u="sng" dirty="0">
                <a:latin typeface="Tw Cen MT Condensed" panose="020B0606020104020203" pitchFamily="34" charset="0"/>
              </a:rPr>
              <a:t>1.Warm-up – </a:t>
            </a:r>
            <a:r>
              <a:rPr lang="en-GB" sz="1500" dirty="0">
                <a:latin typeface="Tw Cen MT Condensed" panose="020B0606020104020203" pitchFamily="34" charset="0"/>
              </a:rPr>
              <a:t>Pupils start jogging around the playing area avoiding each other &amp; listening, when the teacher calls out “GOAL!” children must freeze like a statue and pretend to celebrate scoring a goal! STRETCH, then repeat.</a:t>
            </a:r>
            <a:endParaRPr lang="en-GB" sz="1500" b="1" i="1" u="sng" dirty="0">
              <a:latin typeface="Tw Cen MT Condensed" panose="020B0606020104020203" pitchFamily="34" charset="0"/>
            </a:endParaRPr>
          </a:p>
          <a:p>
            <a:pPr>
              <a:defRPr/>
            </a:pPr>
            <a:r>
              <a:rPr lang="en-GB" sz="1500" u="sng" dirty="0">
                <a:latin typeface="Tw Cen MT Condensed" panose="020B0606020104020203" pitchFamily="34" charset="0"/>
              </a:rPr>
              <a:t>2. </a:t>
            </a:r>
            <a:r>
              <a:rPr lang="en-GB" sz="1500" u="sng" dirty="0" err="1">
                <a:latin typeface="Tw Cen MT Condensed" panose="020B0606020104020203" pitchFamily="34" charset="0"/>
              </a:rPr>
              <a:t>Keepball</a:t>
            </a:r>
            <a:r>
              <a:rPr lang="en-GB" sz="1500" u="sng" dirty="0">
                <a:latin typeface="Tw Cen MT Condensed" panose="020B0606020104020203" pitchFamily="34" charset="0"/>
              </a:rPr>
              <a:t> – Royal Rumble! – </a:t>
            </a:r>
            <a:r>
              <a:rPr lang="en-GB" sz="1500" dirty="0">
                <a:latin typeface="Tw Cen MT Condensed" panose="020B0606020104020203" pitchFamily="34" charset="0"/>
              </a:rPr>
              <a:t>Place the two ‘M/A’ teams in a larger grid, and the two L/A teams in an even larger grid. The aim of ‘</a:t>
            </a:r>
            <a:r>
              <a:rPr lang="en-GB" sz="1500" dirty="0" err="1">
                <a:latin typeface="Tw Cen MT Condensed" panose="020B0606020104020203" pitchFamily="34" charset="0"/>
              </a:rPr>
              <a:t>Keepball</a:t>
            </a:r>
            <a:r>
              <a:rPr lang="en-GB" sz="1500" dirty="0">
                <a:latin typeface="Tw Cen MT Condensed" panose="020B0606020104020203" pitchFamily="34" charset="0"/>
              </a:rPr>
              <a:t>’ is for one team to attempt to keep the ball away from the other. Explain that to do this they must communicate effectively, use the passing skill effectively &amp; be aware of the space around them. Set a target for each team. If one teams target is ‘6’, they must complete 6 passes without interception to score a goal. If the ball rolls out of the grid, the other team gets the ball.  In this version when a team scores a goal, their opposition loses a player (they must run round the outside of the grid until the game is finished! </a:t>
            </a:r>
            <a:r>
              <a:rPr lang="en-GB" sz="1500" b="1" i="1" u="sng" dirty="0">
                <a:latin typeface="Tw Cen MT Condensed" panose="020B0606020104020203" pitchFamily="34" charset="0"/>
              </a:rPr>
              <a:t>Decrease playing area to challenge M/A to think &amp; execute quicker.</a:t>
            </a:r>
          </a:p>
          <a:p>
            <a:pPr>
              <a:defRPr/>
            </a:pPr>
            <a:endParaRPr lang="en-GB" sz="1500" b="1" i="1" u="sng" dirty="0">
              <a:latin typeface="Tw Cen MT Condensed" panose="020B0606020104020203" pitchFamily="34" charset="0"/>
            </a:endParaRPr>
          </a:p>
          <a:p>
            <a:pPr>
              <a:defRPr/>
            </a:pPr>
            <a:r>
              <a:rPr lang="en-GB" altLang="en-US" sz="1500" u="sng" dirty="0">
                <a:latin typeface="Tw Cen MT Condensed" panose="020B0606020104020203" pitchFamily="34" charset="0"/>
              </a:rPr>
              <a:t>3. Skill intro – Losing a defender: </a:t>
            </a:r>
            <a:r>
              <a:rPr lang="en-GB" altLang="en-US" sz="1500" dirty="0">
                <a:latin typeface="Tw Cen MT Condensed" panose="020B0606020104020203" pitchFamily="34" charset="0"/>
              </a:rPr>
              <a:t>Combine two ability groups. 2 M/A groups work in grid 1. 2 L/A groups work in grid 2. </a:t>
            </a:r>
            <a:r>
              <a:rPr lang="en-GB" altLang="en-US" sz="1500" b="1" i="1" u="sng" dirty="0">
                <a:latin typeface="Tw Cen MT Condensed" panose="020B0606020104020203" pitchFamily="34" charset="0"/>
              </a:rPr>
              <a:t>Grid 2 should be slightly bigger than grid 1</a:t>
            </a:r>
            <a:r>
              <a:rPr lang="en-GB" altLang="en-US" sz="1500" i="1" dirty="0">
                <a:latin typeface="Tw Cen MT Condensed" panose="020B0606020104020203" pitchFamily="34" charset="0"/>
              </a:rPr>
              <a:t>. </a:t>
            </a:r>
            <a:r>
              <a:rPr lang="en-GB" altLang="en-US" sz="1500" dirty="0">
                <a:latin typeface="Tw Cen MT Condensed" panose="020B0606020104020203" pitchFamily="34" charset="0"/>
              </a:rPr>
              <a:t>6 feeders on the outside of the grid with the ball. 3 pairs on the inside (3 attackers, 3 markers). Markers attempt to block the pass from feeder to attacker. Attackers attempt to receive the ball from feeder, passing it back straight away and find a new feeder to receive a pass from. Concentrate feedback on the movement of the attacker, how to lose the defender. </a:t>
            </a:r>
            <a:r>
              <a:rPr lang="en-GB" altLang="en-US" sz="1500" i="1" dirty="0">
                <a:latin typeface="Tw Cen MT Condensed" panose="020B0606020104020203" pitchFamily="34" charset="0"/>
              </a:rPr>
              <a:t>M/A smaller space – harder to lose marker.</a:t>
            </a:r>
            <a:r>
              <a:rPr lang="en-GB" altLang="en-US" sz="1500" dirty="0">
                <a:latin typeface="Tw Cen MT Condensed" panose="020B0606020104020203" pitchFamily="34" charset="0"/>
              </a:rPr>
              <a:t> </a:t>
            </a:r>
          </a:p>
          <a:p>
            <a:pPr>
              <a:defRPr/>
            </a:pPr>
            <a:endParaRPr lang="en-GB" sz="1500" u="sng" dirty="0">
              <a:latin typeface="Tw Cen MT Condensed" panose="020B0606020104020203" pitchFamily="34" charset="0"/>
            </a:endParaRPr>
          </a:p>
          <a:p>
            <a:pPr>
              <a:defRPr/>
            </a:pPr>
            <a:r>
              <a:rPr lang="en-GB" sz="1500" u="sng" dirty="0">
                <a:latin typeface="Tw Cen MT Condensed" panose="020B0606020104020203" pitchFamily="34" charset="0"/>
              </a:rPr>
              <a:t>4. Conditioned Games! – </a:t>
            </a:r>
            <a:r>
              <a:rPr lang="en-GB" sz="1500" dirty="0">
                <a:latin typeface="Tw Cen MT Condensed" panose="020B0606020104020203" pitchFamily="34" charset="0"/>
              </a:rPr>
              <a:t>Split your class into 4 teams (2 teams of your higher ability, 2 teams of your lower ability). Set up 2 pitches and ensure teams play against teams of a higher ability. </a:t>
            </a:r>
            <a:r>
              <a:rPr lang="en-GB" sz="1500" b="1" i="1" u="sng" dirty="0">
                <a:latin typeface="Tw Cen MT Condensed" panose="020B0606020104020203" pitchFamily="34" charset="0"/>
              </a:rPr>
              <a:t>Enforce rules as per progress. </a:t>
            </a:r>
            <a:r>
              <a:rPr lang="en-GB" sz="1500" b="1" i="1" u="sng" dirty="0" err="1">
                <a:latin typeface="Tw Cen MT Condensed" panose="020B0606020104020203" pitchFamily="34" charset="0"/>
              </a:rPr>
              <a:t>I.e</a:t>
            </a:r>
            <a:r>
              <a:rPr lang="en-GB" sz="1500" b="1" i="1" u="sng" dirty="0">
                <a:latin typeface="Tw Cen MT Condensed" panose="020B0606020104020203" pitchFamily="34" charset="0"/>
              </a:rPr>
              <a:t> – ‘Blue’ team are finding the level of challenge easy, ask them to complete 4 passes before they shoot at goal</a:t>
            </a:r>
          </a:p>
        </p:txBody>
      </p:sp>
      <p:sp>
        <p:nvSpPr>
          <p:cNvPr id="17"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a:spcBef>
                <a:spcPct val="20000"/>
              </a:spcBef>
              <a:defRPr/>
            </a:pPr>
            <a:r>
              <a:rPr lang="en-GB" sz="1400" dirty="0">
                <a:latin typeface="Tw Cen MT Condensed" panose="020B0606020104020203" pitchFamily="34" charset="0"/>
              </a:rPr>
              <a:t>Challenge 1 – Can children follow instructions &amp; select the correct teaching point when given 2 options? (</a:t>
            </a:r>
            <a:r>
              <a:rPr lang="en-GB" sz="1400" dirty="0" err="1">
                <a:latin typeface="Tw Cen MT Condensed" panose="020B0606020104020203" pitchFamily="34" charset="0"/>
              </a:rPr>
              <a:t>i.e</a:t>
            </a:r>
            <a:r>
              <a:rPr lang="en-GB" sz="1400" dirty="0">
                <a:latin typeface="Tw Cen MT Condensed" panose="020B0606020104020203" pitchFamily="34" charset="0"/>
              </a:rPr>
              <a:t> Heel or laces?) </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Can children use teaching points to shoot with some consistent success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children use K+U of teaching points to help their peers improve?</a:t>
            </a:r>
            <a:endParaRPr lang="en-GB" sz="1400" b="1" dirty="0">
              <a:latin typeface="Tw Cen MT Condensed" panose="020B0606020104020203" pitchFamily="34" charset="0"/>
            </a:endParaRPr>
          </a:p>
        </p:txBody>
      </p:sp>
      <p:sp>
        <p:nvSpPr>
          <p:cNvPr id="19" name="TextBox 13"/>
          <p:cNvSpPr txBox="1">
            <a:spLocks noChangeArrowheads="1"/>
          </p:cNvSpPr>
          <p:nvPr/>
        </p:nvSpPr>
        <p:spPr bwMode="auto">
          <a:xfrm>
            <a:off x="179388" y="2401724"/>
            <a:ext cx="8785225"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400" b="1" u="sng" dirty="0" err="1">
                <a:latin typeface="Tw Cen MT Condensed" pitchFamily="34" charset="0"/>
              </a:rPr>
              <a:t>SoW</a:t>
            </a:r>
            <a:r>
              <a:rPr lang="en-GB" altLang="en-US" sz="1400" b="1" u="sng" dirty="0">
                <a:latin typeface="Tw Cen MT Condensed" pitchFamily="34" charset="0"/>
              </a:rPr>
              <a:t> Milestone Focus: </a:t>
            </a:r>
            <a:r>
              <a:rPr lang="en-GB" altLang="en-US" sz="1400" dirty="0">
                <a:latin typeface="Tw Cen MT Condensed" panose="020B0606020104020203" pitchFamily="34" charset="0"/>
              </a:rPr>
              <a:t>4 (</a:t>
            </a:r>
            <a:r>
              <a:rPr lang="en-GB" altLang="en-US" sz="1400" dirty="0">
                <a:latin typeface="Tw Cen MT Condensed" panose="020B0606020104020203" pitchFamily="34" charset="0"/>
                <a:cs typeface="Narkisim" panose="020E0502050101010101" pitchFamily="34" charset="-79"/>
              </a:rPr>
              <a:t>Display an understanding of fair play, working well with others and leading a medium sized group). 5 (Field, defend and attack tactically by anticipating the direction of play). 6 (Utilise new skills in competitive situations, as an individual or part of a team).</a:t>
            </a:r>
          </a:p>
        </p:txBody>
      </p:sp>
    </p:spTree>
    <p:extLst>
      <p:ext uri="{BB962C8B-B14F-4D97-AF65-F5344CB8AC3E}">
        <p14:creationId xmlns:p14="http://schemas.microsoft.com/office/powerpoint/2010/main" val="4167625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TotalTime>
  <Words>4738</Words>
  <Application>Microsoft Office PowerPoint</Application>
  <PresentationFormat>On-screen Show (4:3)</PresentationFormat>
  <Paragraphs>320</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Aharoni</vt:lpstr>
      <vt:lpstr>Arial</vt:lpstr>
      <vt:lpstr>Calibri</vt:lpstr>
      <vt:lpstr>Tw Cen MT Condensed</vt:lpstr>
      <vt:lpstr>Tw Cen MT Condensed Extra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Jonathan Elms</cp:lastModifiedBy>
  <cp:revision>58</cp:revision>
  <dcterms:created xsi:type="dcterms:W3CDTF">2016-12-02T13:20:59Z</dcterms:created>
  <dcterms:modified xsi:type="dcterms:W3CDTF">2023-09-11T16:28:39Z</dcterms:modified>
</cp:coreProperties>
</file>